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66" r:id="rId2"/>
    <p:sldMasterId id="2147483812" r:id="rId3"/>
  </p:sldMasterIdLst>
  <p:notesMasterIdLst>
    <p:notesMasterId r:id="rId82"/>
  </p:notesMasterIdLst>
  <p:sldIdLst>
    <p:sldId id="333" r:id="rId4"/>
    <p:sldId id="257" r:id="rId5"/>
    <p:sldId id="338" r:id="rId6"/>
    <p:sldId id="421" r:id="rId7"/>
    <p:sldId id="370" r:id="rId8"/>
    <p:sldId id="420" r:id="rId9"/>
    <p:sldId id="406" r:id="rId10"/>
    <p:sldId id="341" r:id="rId11"/>
    <p:sldId id="407" r:id="rId12"/>
    <p:sldId id="409" r:id="rId13"/>
    <p:sldId id="410" r:id="rId14"/>
    <p:sldId id="411" r:id="rId15"/>
    <p:sldId id="412" r:id="rId16"/>
    <p:sldId id="413" r:id="rId17"/>
    <p:sldId id="414" r:id="rId18"/>
    <p:sldId id="342" r:id="rId19"/>
    <p:sldId id="343" r:id="rId20"/>
    <p:sldId id="345" r:id="rId21"/>
    <p:sldId id="344" r:id="rId22"/>
    <p:sldId id="346" r:id="rId23"/>
    <p:sldId id="378" r:id="rId24"/>
    <p:sldId id="371" r:id="rId25"/>
    <p:sldId id="357" r:id="rId26"/>
    <p:sldId id="353" r:id="rId27"/>
    <p:sldId id="372" r:id="rId28"/>
    <p:sldId id="354" r:id="rId29"/>
    <p:sldId id="383" r:id="rId30"/>
    <p:sldId id="403" r:id="rId31"/>
    <p:sldId id="422" r:id="rId32"/>
    <p:sldId id="404" r:id="rId33"/>
    <p:sldId id="405" r:id="rId34"/>
    <p:sldId id="268" r:id="rId35"/>
    <p:sldId id="388" r:id="rId36"/>
    <p:sldId id="374" r:id="rId37"/>
    <p:sldId id="355" r:id="rId38"/>
    <p:sldId id="385" r:id="rId39"/>
    <p:sldId id="386" r:id="rId40"/>
    <p:sldId id="358" r:id="rId41"/>
    <p:sldId id="348" r:id="rId42"/>
    <p:sldId id="379" r:id="rId43"/>
    <p:sldId id="419" r:id="rId44"/>
    <p:sldId id="375" r:id="rId45"/>
    <p:sldId id="376" r:id="rId46"/>
    <p:sldId id="377" r:id="rId47"/>
    <p:sldId id="387" r:id="rId48"/>
    <p:sldId id="393" r:id="rId49"/>
    <p:sldId id="391" r:id="rId50"/>
    <p:sldId id="365" r:id="rId51"/>
    <p:sldId id="366" r:id="rId52"/>
    <p:sldId id="367" r:id="rId53"/>
    <p:sldId id="368" r:id="rId54"/>
    <p:sldId id="369" r:id="rId55"/>
    <p:sldId id="390" r:id="rId56"/>
    <p:sldId id="335" r:id="rId57"/>
    <p:sldId id="361" r:id="rId58"/>
    <p:sldId id="356" r:id="rId59"/>
    <p:sldId id="380" r:id="rId60"/>
    <p:sldId id="381" r:id="rId61"/>
    <p:sldId id="392" r:id="rId62"/>
    <p:sldId id="337" r:id="rId63"/>
    <p:sldId id="423" r:id="rId64"/>
    <p:sldId id="424" r:id="rId65"/>
    <p:sldId id="394" r:id="rId66"/>
    <p:sldId id="396" r:id="rId67"/>
    <p:sldId id="418" r:id="rId68"/>
    <p:sldId id="395" r:id="rId69"/>
    <p:sldId id="397" r:id="rId70"/>
    <p:sldId id="400" r:id="rId71"/>
    <p:sldId id="398" r:id="rId72"/>
    <p:sldId id="416" r:id="rId73"/>
    <p:sldId id="425" r:id="rId74"/>
    <p:sldId id="417" r:id="rId75"/>
    <p:sldId id="399" r:id="rId76"/>
    <p:sldId id="427" r:id="rId77"/>
    <p:sldId id="426" r:id="rId78"/>
    <p:sldId id="415" r:id="rId79"/>
    <p:sldId id="373" r:id="rId80"/>
    <p:sldId id="401" r:id="rId81"/>
  </p:sldIdLst>
  <p:sldSz cx="10287000" cy="6858000" type="35mm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99CC00"/>
    <a:srgbClr val="00FFCC"/>
    <a:srgbClr val="FFFF00"/>
    <a:srgbClr val="FF9900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092" y="-84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6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5A80E7-16A5-4102-B754-8ED6726802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49680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s-E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7F637-38A1-486A-8613-8F1CCEA3B2E8}" type="slidenum">
              <a:rPr lang="en-US" altLang="es-ES" smtClean="0"/>
              <a:pPr/>
              <a:t>9</a:t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Si es de alto riesgo es mas raro y mas </a:t>
            </a:r>
            <a:r>
              <a:rPr lang="es-ES_tradnl" dirty="0" err="1" smtClean="0"/>
              <a:t>dificil</a:t>
            </a:r>
            <a:r>
              <a:rPr lang="es-ES_tradnl" dirty="0" smtClean="0"/>
              <a:t> de manejar.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9AA70-2930-5643-BBE7-AFCB6AEDA9ED}" type="slidenum">
              <a:rPr lang="es-ES_tradnl" smtClean="0"/>
              <a:pPr/>
              <a:t>65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1557544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85800" y="1219200"/>
            <a:ext cx="89154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28850" y="3962400"/>
            <a:ext cx="7326313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1" y="1524000"/>
            <a:ext cx="8576072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s-ES" altLang="en-US" noProof="0" smtClean="0"/>
              <a:t>Haga clic para cambiar el estilo de título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28850" y="3962400"/>
            <a:ext cx="737235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s-ES" altLang="en-US" noProof="0" smtClean="0"/>
              <a:t>Haga clic para modificar el estilo de subtítulo del patrón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36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F79F6-F9F1-416A-9FE7-FA9119856BF6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253850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3B5BF-C991-4950-AADF-014719EF77BD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1183742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458075" y="277813"/>
            <a:ext cx="2314575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4350" y="277813"/>
            <a:ext cx="6772275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C95A5-C262-436A-BAB8-25677A11377B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4245625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1525" y="2130452"/>
            <a:ext cx="874395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F2CFD76A-C6DF-4DA2-BE02-0A2931D1B19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91400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522B66BA-ECEA-4C1A-88C9-B4DFE8D6EB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94447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602" y="440692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67185704-DA5B-4361-99A2-63D3845C96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90584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0C5C622B-BBC9-483D-A71C-8B3FD5C005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8525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566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566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D2A28F86-1AA4-4F37-83C5-86ADDCBB28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80683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88CD672-0AE3-437B-A7E8-05530E0249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40462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FA2A4495-1E49-42A6-AC3F-EA0BDED1816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29050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1931" y="27307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AF3F1B4B-2C00-4159-A5D2-723BFD19C4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9833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050E-E96E-426E-8A74-1EF2F0F24C6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856208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92AB0DA8-1CA1-4CCD-A731-FE1BE7815D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29785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BB540F8B-4C83-44A7-9CDD-7629B2F4389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85526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458075" y="274665"/>
            <a:ext cx="2314575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4350" y="274665"/>
            <a:ext cx="6772275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FB6174CD-EB0F-4C43-A346-BE57B0F5399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34261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1525" y="2130490"/>
            <a:ext cx="874395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2E2D6-9EAC-451C-8895-720EC6713C25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78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748E3-2835-47D6-AD9B-20E0171A80E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413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602" y="440696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AD496-1127-465A-9B45-0726F2ED95D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11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13BDC-E83F-4F19-8FEB-93E52E987CD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899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5690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5690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5348F-1B70-4A02-A1C5-ABB739EDF92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4617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08181-1518-4D03-A964-B9856CC43F0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788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1CB4F-F27A-44EB-85A3-406F237F3AC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46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91475-306C-4C2C-8A71-95763FC22357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2992347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1931" y="27311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4DEA8-6916-4FF1-BA57-AC0FD7FCF19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9053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3674E-F8C7-4193-941D-E0D74BEC562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381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2E551-74B4-4AE5-B193-89DBC3EE5A1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155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458075" y="274703"/>
            <a:ext cx="2314575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4350" y="274703"/>
            <a:ext cx="6772275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57BFD-A964-4ADF-945E-A7A74E235D3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66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FA72A-B1FC-4935-81DA-ABACCE8A6A3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288645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B4A1D-AB65-468C-A0E0-9A8C3D44C895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242898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84C1F-84D5-4D84-B8D4-8CF6F6D1D965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280463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53FAF-A71D-4BAF-809B-1C646BE2C4AB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37863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A3E0C-08B2-4C07-BA90-3DE6CAEC6B10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234170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DAB24-4807-4215-8256-CDA948B4B6F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xmlns="" val="11264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7813"/>
            <a:ext cx="92583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3638"/>
            <a:ext cx="240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3638"/>
            <a:ext cx="240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9C5CE2E4-67EB-4D71-8B40-91616BEC57E0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428625" y="228600"/>
            <a:ext cx="92583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514350" y="6172200"/>
            <a:ext cx="92583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Clic para editar título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  <a:latin typeface="Arial"/>
                <a:ea typeface="ＭＳ Ｐゴシック" pitchFamily="34" charset="-128"/>
              </a:defRPr>
            </a:lvl1pPr>
          </a:lstStyle>
          <a:p>
            <a:pPr>
              <a:defRPr/>
            </a:pPr>
            <a:fld id="{7546520D-971B-429D-9D69-A73190D81A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2055" name="Picture 7" descr="logo-ii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5" y="6021388"/>
            <a:ext cx="23479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324D6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rgbClr val="324D6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24D62"/>
        </a:buClr>
        <a:buFont typeface="Wingdings" pitchFamily="2" charset="2"/>
        <a:buChar char="§"/>
        <a:defRPr sz="2800">
          <a:solidFill>
            <a:schemeClr val="bg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9DFCA0-82DE-4EED-8D53-027DD6286417}" type="slidenum">
              <a:rPr lang="es-ES">
                <a:solidFill>
                  <a:srgbClr val="000000"/>
                </a:solidFill>
                <a:latin typeface="Arial"/>
              </a:rPr>
              <a:pPr/>
              <a:t>‹Nº›</a:t>
            </a:fld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90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9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imgres?imgurl=http://bioinformatica.upf.edu/2006/projectes06/3.9.1/genedoping.jpg&amp;imgrefurl=http://bioinformatica.upf.edu/2006/projectes06/3.9.1/introduccion.html&amp;usg=__Ej_EeNGX_iBW1mjg2PANfF3RIyE=&amp;h=369&amp;w=278&amp;sz=21&amp;hl=es&amp;start=19&amp;um=1&amp;itbs=1&amp;tbnid=PpxWSCzitWrwXM:&amp;tbnh=122&amp;tbnw=92&amp;prev=/images?q=eritropoyetina&amp;um=1&amp;hl=es&amp;sa=G&amp;tbs=isch:1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www.google.es/imgres?imgurl=http://www.nuigalway.ie/chemistry/images/glycosylated_EPO_new_r70.png&amp;imgrefurl=http://www.nuigalway.ie/chemistry/level2/staff/r_woods/r_woods.html&amp;usg=__ZUCee-xFm2EGrEoBQ6B1vaTmhts=&amp;h=335&amp;w=359&amp;sz=147&amp;hl=es&amp;start=37&amp;itbs=1&amp;tbnid=w66SqxcV5iehNM:&amp;tbnh=113&amp;tbnw=121&amp;prev=/images?q=epo&amp;start=20&amp;hl=es&amp;sa=N&amp;gbv=2&amp;ndsp=20&amp;tbs=isch:1" TargetMode="Externa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es/imgres?imgurl=http://www.eritropoyetina.com/wp-content/uploads/2007/06/eritropoyetina.png&amp;imgrefurl=http://www.eritropoyetina.com/&amp;usg=__PRir5z2QYyHQooKThHAwhs3GPdA=&amp;h=300&amp;w=400&amp;sz=25&amp;hl=es&amp;start=1&amp;um=1&amp;itbs=1&amp;tbnid=DXv_2SH7R8uVkM:&amp;tbnh=93&amp;tbnw=124&amp;prev=/images?q=eritropoyetina&amp;um=1&amp;hl=es&amp;sa=G&amp;tbs=isch: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xploringmpn.com/role-of-the-jak-pathway.jsp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e.googleusercontent.com/translate_c?hl=es&amp;langpair=en|es&amp;rurl=translate.google.es&amp;twu=1&amp;u=http://www.patient.co.uk/DisplayConcepts.asp?WordId=PORTAL%20HYPERTENSION&amp;MaxResults=50&amp;usg=ALkJrhjfBF3cWauUxvC2nZPVvocfAiNb1g" TargetMode="External"/><Relationship Id="rId7" Type="http://schemas.openxmlformats.org/officeDocument/2006/relationships/hyperlink" Target="http://translate.googleusercontent.com/translate_c?hl=es&amp;langpair=en|es&amp;rurl=translate.google.es&amp;twu=1&amp;u=http://www.patient.co.uk/DisplayConcepts.asp?WordId=AMYLOIDOSIS&amp;MaxResults=50&amp;usg=ALkJrhiQWl9Y1nM_3kuKVN0_4OHtSzBD5Q" TargetMode="External"/><Relationship Id="rId2" Type="http://schemas.openxmlformats.org/officeDocument/2006/relationships/hyperlink" Target="http://translate.googleusercontent.com/translate_c?hl=es&amp;langpair=en|es&amp;rurl=translate.google.es&amp;twu=1&amp;u=http://www.patient.co.uk/DisplayConcepts.asp?WordId=MASSIVE%20SPLENOMEGALY&amp;MaxResults=50&amp;usg=ALkJrhhMm2F6PEXljeHXCfSLgz1iuj6cx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ranslate.googleusercontent.com/translate_c?hl=es&amp;langpair=en|es&amp;rurl=translate.google.es&amp;twu=1&amp;u=http://www.patient.co.uk/DisplayConcepts.asp?WordId=CACHEXIA&amp;MaxResults=50&amp;usg=ALkJrhhSY02lXdxQnYGvE0IaE3wWLHShPg" TargetMode="External"/><Relationship Id="rId5" Type="http://schemas.openxmlformats.org/officeDocument/2006/relationships/hyperlink" Target="http://translate.googleusercontent.com/translate_c?hl=es&amp;langpair=en|es&amp;rurl=translate.google.es&amp;twu=1&amp;u=http://www.patient.co.uk/DisplayConcepts.asp?WordId=GOUT&amp;MaxResults=50&amp;usg=ALkJrhhrS2W0-Jl7ipxB2eZ0cJjGjMgA3Q" TargetMode="External"/><Relationship Id="rId4" Type="http://schemas.openxmlformats.org/officeDocument/2006/relationships/hyperlink" Target="http://translate.googleusercontent.com/translate_c?hl=es&amp;langpair=en|es&amp;rurl=translate.google.es&amp;twu=1&amp;u=http://www.patient.co.uk/DisplayConcepts.asp?WordId=HYPERURICAEMIA&amp;MaxResults=50&amp;usg=ALkJrhiG5u2yr4LaKPmWb7aLuVnxt3rrs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4.jpeg"/><Relationship Id="rId5" Type="http://schemas.openxmlformats.org/officeDocument/2006/relationships/image" Target="../media/image99.jpeg"/><Relationship Id="rId10" Type="http://schemas.openxmlformats.org/officeDocument/2006/relationships/image" Target="../media/image69.pn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gi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hyperlink" Target="http://parroquiaicm.files.wordpress.com/2009/03/gota_de-sangre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2 Subtítulo"/>
          <p:cNvSpPr>
            <a:spLocks noGrp="1"/>
          </p:cNvSpPr>
          <p:nvPr>
            <p:ph type="subTitle" idx="1"/>
          </p:nvPr>
        </p:nvSpPr>
        <p:spPr>
          <a:xfrm>
            <a:off x="5913437" y="2996952"/>
            <a:ext cx="4373563" cy="1752600"/>
          </a:xfrm>
        </p:spPr>
        <p:txBody>
          <a:bodyPr/>
          <a:lstStyle/>
          <a:p>
            <a:pPr eaLnBrk="1" hangingPunct="1"/>
            <a:r>
              <a:rPr lang="es-ES" sz="2000" dirty="0" smtClean="0"/>
              <a:t>Pilar Giraldo</a:t>
            </a:r>
          </a:p>
          <a:p>
            <a:pPr eaLnBrk="1" hangingPunct="1"/>
            <a:r>
              <a:rPr lang="es-ES" sz="2000" dirty="0" smtClean="0"/>
              <a:t>Unidad de Investigación </a:t>
            </a:r>
            <a:r>
              <a:rPr lang="es-ES" sz="2000" dirty="0" err="1" smtClean="0"/>
              <a:t>Traslacional</a:t>
            </a:r>
            <a:r>
              <a:rPr lang="es-ES" sz="2000" dirty="0" smtClean="0"/>
              <a:t> </a:t>
            </a:r>
          </a:p>
          <a:p>
            <a:pPr eaLnBrk="1" hangingPunct="1"/>
            <a:r>
              <a:rPr lang="es-ES" sz="2000" dirty="0" smtClean="0"/>
              <a:t>Hospital Universitario Miguel Servet</a:t>
            </a:r>
          </a:p>
          <a:p>
            <a:pPr eaLnBrk="1" hangingPunct="1"/>
            <a:r>
              <a:rPr lang="es-ES" sz="2000" dirty="0" smtClean="0"/>
              <a:t>Acreditada como Profesora Titular por la ANECA</a:t>
            </a:r>
          </a:p>
          <a:p>
            <a:pPr eaLnBrk="1" hangingPunct="1"/>
            <a:r>
              <a:rPr lang="es-ES" sz="2000" dirty="0" smtClean="0"/>
              <a:t>Centro de Investigación Biomédica en Red de Enfermedades Raras CIBERER</a:t>
            </a:r>
          </a:p>
        </p:txBody>
      </p:sp>
      <p:pic>
        <p:nvPicPr>
          <p:cNvPr id="1536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6059488"/>
            <a:ext cx="25273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90" descr="logo_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9764" y="5772199"/>
            <a:ext cx="1030190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62980" y="1844824"/>
            <a:ext cx="51435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4800" i="1" dirty="0" smtClean="0"/>
              <a:t>Diagnóstico y tratamiento de las Neoplasias </a:t>
            </a:r>
            <a:r>
              <a:rPr lang="es-ES" sz="4800" i="1" dirty="0" err="1" smtClean="0"/>
              <a:t>Mieloproliferativas</a:t>
            </a:r>
            <a:endParaRPr lang="es-ES" sz="4800" dirty="0"/>
          </a:p>
        </p:txBody>
      </p:sp>
      <p:pic>
        <p:nvPicPr>
          <p:cNvPr id="10" name="Picture 10" descr="C:\Users\Usuario\Pictures\US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8688" y="6165850"/>
            <a:ext cx="16414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AutoShape 2" descr="firma-mail-9-congreso-gepac-2014"/>
          <p:cNvSpPr>
            <a:spLocks noChangeAspect="1" noChangeArrowheads="1"/>
          </p:cNvSpPr>
          <p:nvPr/>
        </p:nvSpPr>
        <p:spPr bwMode="auto">
          <a:xfrm>
            <a:off x="63500" y="-661988"/>
            <a:ext cx="4000500" cy="1381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1508" name="AutoShape 4" descr="https://mail.google.com/mail/u/0/?ui=2&amp;ik=5b8eccc0ee&amp;view=fimg&amp;th=149334fdd584072a&amp;attid=0.1.1&amp;disp=emb&amp;attbid=ANGjdJ9g9aBywIT_ZRORTod2y-eSWjyz4L3JoV8ZGIvLI4WzKklbljHY0kA8_Hva0Vq731tPRwiRTK7ZqgWaSNJRLDU721fNkr2hxS-uon9Fva3be7D7rZxdQDel1M8&amp;sz=w1600-h1000&amp;ats=1414794401034&amp;rm=149334fdd584072a&amp;zw&amp;atsh=1"/>
          <p:cNvSpPr>
            <a:spLocks noChangeAspect="1" noChangeArrowheads="1"/>
          </p:cNvSpPr>
          <p:nvPr/>
        </p:nvSpPr>
        <p:spPr bwMode="auto">
          <a:xfrm>
            <a:off x="63500" y="-661988"/>
            <a:ext cx="4000500" cy="1381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Picture 2" descr="firma-mail-10-congreso-gepac-2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964" y="404664"/>
            <a:ext cx="4953000" cy="1047751"/>
          </a:xfrm>
          <a:prstGeom prst="rect">
            <a:avLst/>
          </a:prstGeom>
          <a:noFill/>
        </p:spPr>
      </p:pic>
      <p:pic>
        <p:nvPicPr>
          <p:cNvPr id="11" name="10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1812" y="548680"/>
            <a:ext cx="1876425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elula-componen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96" y="1412776"/>
            <a:ext cx="6169102" cy="36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4988" y="1844824"/>
            <a:ext cx="15841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600" b="1" dirty="0"/>
              <a:t>Mitocondrias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99084" y="1340768"/>
            <a:ext cx="16213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600" b="1" dirty="0" err="1"/>
              <a:t>Proteosoma</a:t>
            </a:r>
            <a:endParaRPr lang="es-ES" sz="1600" b="1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47156" y="4437112"/>
            <a:ext cx="21042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600" b="1" dirty="0" err="1"/>
              <a:t>Reticulo</a:t>
            </a:r>
            <a:r>
              <a:rPr lang="es-ES" sz="1600" b="1" dirty="0"/>
              <a:t> </a:t>
            </a:r>
            <a:r>
              <a:rPr lang="es-ES" sz="1600" b="1" dirty="0" err="1"/>
              <a:t>endoplásmico</a:t>
            </a:r>
            <a:endParaRPr lang="es-ES" sz="2000" b="1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98098" y="1484784"/>
            <a:ext cx="12054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600" b="1" dirty="0" err="1"/>
              <a:t>Nucleolo</a:t>
            </a:r>
            <a:endParaRPr lang="es-ES" sz="1600" b="1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31532" y="1628800"/>
            <a:ext cx="9952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600" b="1" dirty="0"/>
              <a:t>Núcleo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575548" y="2852936"/>
            <a:ext cx="17303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600" b="1" dirty="0"/>
              <a:t>Ribosomas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983260" y="1124744"/>
            <a:ext cx="15380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600" b="1" dirty="0"/>
              <a:t>Vacuolas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775169" y="1916832"/>
            <a:ext cx="14565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sz="1600" b="1" dirty="0"/>
              <a:t>Lisosoma</a:t>
            </a:r>
            <a:endParaRPr lang="es-ES" sz="1400" b="1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007596" y="3573016"/>
            <a:ext cx="15380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s-ES" sz="1600" b="1" dirty="0" smtClean="0"/>
              <a:t>Golgi</a:t>
            </a:r>
            <a:endParaRPr lang="es-ES" sz="1600" b="1" dirty="0"/>
          </a:p>
        </p:txBody>
      </p:sp>
      <p:cxnSp>
        <p:nvCxnSpPr>
          <p:cNvPr id="14" name="13 Conector recto"/>
          <p:cNvCxnSpPr/>
          <p:nvPr/>
        </p:nvCxnSpPr>
        <p:spPr>
          <a:xfrm>
            <a:off x="6295628" y="1772816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606996" y="334397"/>
            <a:ext cx="1723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solidFill>
                  <a:srgbClr val="002060"/>
                </a:solidFill>
              </a:rPr>
              <a:t>Células</a:t>
            </a:r>
            <a:endParaRPr lang="es-ES" sz="3600" dirty="0"/>
          </a:p>
        </p:txBody>
      </p:sp>
      <p:pic>
        <p:nvPicPr>
          <p:cNvPr id="16" name="Picture 7" descr="cromoso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65660">
            <a:off x="6471149" y="2018771"/>
            <a:ext cx="3887787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18 Conector recto de flecha"/>
          <p:cNvCxnSpPr/>
          <p:nvPr/>
        </p:nvCxnSpPr>
        <p:spPr>
          <a:xfrm>
            <a:off x="6295628" y="1772816"/>
            <a:ext cx="11521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aura López\Documents\Feina\Citogenètica BC\Practiques\CARIOTIPS FETS\M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964" y="1412776"/>
            <a:ext cx="6130822" cy="4680520"/>
          </a:xfrm>
          <a:prstGeom prst="rect">
            <a:avLst/>
          </a:prstGeom>
          <a:noFill/>
        </p:spPr>
      </p:pic>
      <p:pic>
        <p:nvPicPr>
          <p:cNvPr id="3" name="Picture 2" descr="Unidad de cariotipado formada por un microscopio Olympus BX51 y el programa informático Cytovi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1985" y="1628800"/>
            <a:ext cx="3573045" cy="266429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91385" y="404664"/>
            <a:ext cx="52389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400" dirty="0" smtClean="0">
                <a:solidFill>
                  <a:srgbClr val="002060"/>
                </a:solidFill>
              </a:rPr>
              <a:t>Estudio </a:t>
            </a:r>
            <a:r>
              <a:rPr lang="es-ES" sz="4400" dirty="0" err="1" smtClean="0">
                <a:solidFill>
                  <a:srgbClr val="002060"/>
                </a:solidFill>
              </a:rPr>
              <a:t>citogenético</a:t>
            </a:r>
            <a:endParaRPr lang="es-ES" sz="4400" dirty="0" smtClean="0">
              <a:solidFill>
                <a:srgbClr val="002060"/>
              </a:solidFill>
            </a:endParaRP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cancer.gov/images/cdr/live/CDR558048-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96" y="188640"/>
            <a:ext cx="7103888" cy="60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823020" y="404664"/>
            <a:ext cx="7920880" cy="5951438"/>
            <a:chOff x="1187624" y="404664"/>
            <a:chExt cx="7920880" cy="5951438"/>
          </a:xfrm>
        </p:grpSpPr>
        <p:grpSp>
          <p:nvGrpSpPr>
            <p:cNvPr id="3" name="5 Grupo"/>
            <p:cNvGrpSpPr/>
            <p:nvPr/>
          </p:nvGrpSpPr>
          <p:grpSpPr>
            <a:xfrm>
              <a:off x="1187624" y="404664"/>
              <a:ext cx="7920880" cy="5951438"/>
              <a:chOff x="1187624" y="404664"/>
              <a:chExt cx="7920880" cy="5951438"/>
            </a:xfrm>
          </p:grpSpPr>
          <p:pic>
            <p:nvPicPr>
              <p:cNvPr id="6" name="Picture 2" descr="http://2.bp.blogspot.com/-v-ex_4PRRI4/TojZY8uKzHI/AAAAAAAAAsA/LWVueA_alo4/s1600/cariotipo+LMC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812" t="2363"/>
              <a:stretch>
                <a:fillRect/>
              </a:stretch>
            </p:blipFill>
            <p:spPr bwMode="auto">
              <a:xfrm>
                <a:off x="1187624" y="404664"/>
                <a:ext cx="7920880" cy="5951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2 Rectángulo"/>
              <p:cNvSpPr/>
              <p:nvPr/>
            </p:nvSpPr>
            <p:spPr>
              <a:xfrm>
                <a:off x="6084168" y="5013176"/>
                <a:ext cx="50405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5508104" y="1988840"/>
                <a:ext cx="432048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724128" y="1988840"/>
                <a:ext cx="432048" cy="351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" name="3 Flecha derecha"/>
            <p:cNvSpPr/>
            <p:nvPr/>
          </p:nvSpPr>
          <p:spPr>
            <a:xfrm flipH="1">
              <a:off x="5508104" y="2852936"/>
              <a:ext cx="216024" cy="72008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" name="4 Flecha derecha"/>
            <p:cNvSpPr/>
            <p:nvPr/>
          </p:nvSpPr>
          <p:spPr>
            <a:xfrm flipH="1">
              <a:off x="6228184" y="5733256"/>
              <a:ext cx="216024" cy="72008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aura López\Documents\Feina\Citogenètica BC\Practiques\CARIOTIPS FETS\M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996" y="260648"/>
            <a:ext cx="8075680" cy="6165304"/>
          </a:xfrm>
          <a:prstGeom prst="rect">
            <a:avLst/>
          </a:prstGeom>
          <a:noFill/>
        </p:spPr>
      </p:pic>
      <p:sp>
        <p:nvSpPr>
          <p:cNvPr id="3" name="2 Flecha derecha"/>
          <p:cNvSpPr/>
          <p:nvPr/>
        </p:nvSpPr>
        <p:spPr>
          <a:xfrm>
            <a:off x="4135388" y="2204864"/>
            <a:ext cx="216024" cy="72008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ba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028" y="1239775"/>
            <a:ext cx="3384376" cy="470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875119" y="404664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400" dirty="0" smtClean="0">
                <a:solidFill>
                  <a:srgbClr val="002060"/>
                </a:solidFill>
              </a:rPr>
              <a:t>Estudio molecular</a:t>
            </a:r>
          </a:p>
        </p:txBody>
      </p:sp>
      <p:pic>
        <p:nvPicPr>
          <p:cNvPr id="4" name="Picture 30" descr="Delecion en pau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620" y="704726"/>
            <a:ext cx="3240087" cy="250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1" descr="Delecion en cambio de pauta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620" y="3441030"/>
            <a:ext cx="3238500" cy="250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78552-FA7C-4B68-AA01-A9FF80B83EF1}" type="slidenum">
              <a:rPr lang="es-ES"/>
              <a:pPr>
                <a:defRPr/>
              </a:pPr>
              <a:t>16</a:t>
            </a:fld>
            <a:endParaRPr lang="es-ES"/>
          </a:p>
        </p:txBody>
      </p:sp>
      <p:pic>
        <p:nvPicPr>
          <p:cNvPr id="32771" name="Picture 4" descr="CA180MNN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9275"/>
            <a:ext cx="40513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313" y="4076700"/>
            <a:ext cx="5732462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images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275" y="1436688"/>
            <a:ext cx="34020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503238" y="176213"/>
            <a:ext cx="2506662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4400"/>
              <a:t>Observar</a:t>
            </a:r>
          </a:p>
        </p:txBody>
      </p:sp>
      <p:pic>
        <p:nvPicPr>
          <p:cNvPr id="32775" name="Picture 9" descr="j04097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263" y="3213100"/>
            <a:ext cx="23764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85679960"/>
              </p:ext>
            </p:extLst>
          </p:nvPr>
        </p:nvGraphicFramePr>
        <p:xfrm>
          <a:off x="5021461" y="4330700"/>
          <a:ext cx="1736725" cy="1655763"/>
        </p:xfrm>
        <a:graphic>
          <a:graphicData uri="http://schemas.openxmlformats.org/presentationml/2006/ole">
            <p:oleObj spid="_x0000_s104454" name="Imagen de mapa de bits" r:id="rId7" imgW="914286" imgH="980952" progId="PBrush">
              <p:embed/>
            </p:oleObj>
          </a:graphicData>
        </a:graphic>
      </p:graphicFrame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30960851"/>
              </p:ext>
            </p:extLst>
          </p:nvPr>
        </p:nvGraphicFramePr>
        <p:xfrm>
          <a:off x="824060" y="4257675"/>
          <a:ext cx="1801813" cy="1728788"/>
        </p:xfrm>
        <a:graphic>
          <a:graphicData uri="http://schemas.openxmlformats.org/presentationml/2006/ole">
            <p:oleObj spid="_x0000_s104455" name="Imagen de mapa de bits" r:id="rId8" imgW="952633" imgH="1028844" progId="PBrush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55CA35-FF6A-447C-AFC6-7A658E82D8A2}" type="slidenum">
              <a:rPr lang="es-ES"/>
              <a:pPr>
                <a:defRPr/>
              </a:pPr>
              <a:t>17</a:t>
            </a:fld>
            <a:endParaRPr lang="es-ES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0" y="44450"/>
            <a:ext cx="10247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400" b="1">
                <a:solidFill>
                  <a:srgbClr val="CC0000"/>
                </a:solidFill>
              </a:rPr>
              <a:t>Sangre periférica. Glóbulos rojos</a:t>
            </a:r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pic>
        <p:nvPicPr>
          <p:cNvPr id="33797" name="Picture 6" descr="MCj0331699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4925" y="1196975"/>
            <a:ext cx="16002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8" name="Object 9"/>
          <p:cNvGraphicFramePr>
            <a:graphicFrameLocks noChangeAspect="1"/>
          </p:cNvGraphicFramePr>
          <p:nvPr/>
        </p:nvGraphicFramePr>
        <p:xfrm>
          <a:off x="420688" y="1268413"/>
          <a:ext cx="5730875" cy="1909762"/>
        </p:xfrm>
        <a:graphic>
          <a:graphicData uri="http://schemas.openxmlformats.org/presentationml/2006/ole">
            <p:oleObj spid="_x0000_s33814" name="Imagen de mapa de bits" r:id="rId4" imgW="1980952" imgH="743054" progId="PBrush">
              <p:embed/>
            </p:oleObj>
          </a:graphicData>
        </a:graphic>
      </p:graphicFrame>
      <p:sp>
        <p:nvSpPr>
          <p:cNvPr id="33799" name="AutoShape 10"/>
          <p:cNvSpPr>
            <a:spLocks noChangeArrowheads="1"/>
          </p:cNvSpPr>
          <p:nvPr/>
        </p:nvSpPr>
        <p:spPr bwMode="auto">
          <a:xfrm rot="423182">
            <a:off x="6353175" y="1905000"/>
            <a:ext cx="333375" cy="600075"/>
          </a:xfrm>
          <a:prstGeom prst="rightArrow">
            <a:avLst>
              <a:gd name="adj1" fmla="val 61315"/>
              <a:gd name="adj2" fmla="val 74491"/>
            </a:avLst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PerspectiveBottomLeft">
              <a:rot lat="19799998" lon="600000" rev="0"/>
            </a:camera>
            <a:lightRig rig="legacyFlat3" dir="t"/>
          </a:scene3d>
          <a:sp3d extrusionH="2270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53882" dir="135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  <a:flatTx/>
          </a:bodyPr>
          <a:lstStyle/>
          <a:p>
            <a:endParaRPr lang="es-ES"/>
          </a:p>
        </p:txBody>
      </p:sp>
      <p:sp>
        <p:nvSpPr>
          <p:cNvPr id="33800" name="Rectangle 11"/>
          <p:cNvSpPr>
            <a:spLocks noChangeArrowheads="1"/>
          </p:cNvSpPr>
          <p:nvPr/>
        </p:nvSpPr>
        <p:spPr bwMode="auto">
          <a:xfrm>
            <a:off x="282575" y="3352800"/>
            <a:ext cx="9802813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sz="2400" dirty="0" smtClean="0">
                <a:cs typeface="Times New Roman" pitchFamily="18" charset="0"/>
              </a:rPr>
              <a:t> Los </a:t>
            </a:r>
            <a:r>
              <a:rPr lang="es-ES" sz="2400" dirty="0">
                <a:cs typeface="Times New Roman" pitchFamily="18" charset="0"/>
              </a:rPr>
              <a:t>glóbulos rojos (GR) o eritrocitos, son bolsas herméticas que contienen una proteína: Hemoglobina, capaz de transportar oxigeno (O2) y dióxido de carbono (CO2) Viven 21 días</a:t>
            </a:r>
          </a:p>
          <a:p>
            <a:pPr>
              <a:buFontTx/>
              <a:buChar char="•"/>
            </a:pPr>
            <a:endParaRPr lang="es-ES" sz="2400" dirty="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s-ES" sz="2400" dirty="0">
                <a:cs typeface="Times New Roman" pitchFamily="18" charset="0"/>
              </a:rPr>
              <a:t> La eritropoyetina (EPO) controla la producción de los GR, se produce mayoritariamente en el riñón y su secreción depende de la cantidad de O2 que llega a los receptores renales.</a:t>
            </a:r>
          </a:p>
        </p:txBody>
      </p:sp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0EF87B-E72F-40FC-82C1-6B8A782C2BEF}" type="slidenum">
              <a:rPr lang="es-ES" smtClean="0"/>
              <a:pPr eaLnBrk="1" hangingPunct="1"/>
              <a:t>18</a:t>
            </a:fld>
            <a:endParaRPr lang="es-ES" smtClean="0"/>
          </a:p>
        </p:txBody>
      </p:sp>
      <p:sp>
        <p:nvSpPr>
          <p:cNvPr id="35843" name="Rectangle 30"/>
          <p:cNvSpPr>
            <a:spLocks noChangeArrowheads="1"/>
          </p:cNvSpPr>
          <p:nvPr/>
        </p:nvSpPr>
        <p:spPr bwMode="auto">
          <a:xfrm>
            <a:off x="55563" y="695325"/>
            <a:ext cx="10231437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>
                <a:solidFill>
                  <a:srgbClr val="800000"/>
                </a:solidFill>
              </a:rPr>
              <a:t>Descubrimiento </a:t>
            </a:r>
            <a:r>
              <a:rPr lang="it-IT" altLang="it-IT" sz="4000">
                <a:solidFill>
                  <a:srgbClr val="800000"/>
                </a:solidFill>
              </a:rPr>
              <a:t>de la</a:t>
            </a:r>
            <a:r>
              <a:rPr lang="en-US" altLang="it-IT" sz="4000">
                <a:solidFill>
                  <a:srgbClr val="800000"/>
                </a:solidFill>
              </a:rPr>
              <a:t> eritropoyetina (EPO)</a:t>
            </a:r>
          </a:p>
        </p:txBody>
      </p:sp>
      <p:pic>
        <p:nvPicPr>
          <p:cNvPr id="35844" name="Picture 40" descr="EPO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938" y="1484313"/>
            <a:ext cx="85725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2" descr="genedopi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1075" y="4076700"/>
            <a:ext cx="16510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4" descr="glycosylated_EPO_new_r7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7138" y="4365625"/>
            <a:ext cx="210502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C4442C-76C5-4350-92C5-6C0F15210C9D}" type="slidenum">
              <a:rPr lang="es-ES"/>
              <a:pPr>
                <a:defRPr/>
              </a:pPr>
              <a:t>19</a:t>
            </a:fld>
            <a:endParaRPr lang="es-ES"/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44450"/>
            <a:ext cx="10247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400" b="1">
                <a:solidFill>
                  <a:srgbClr val="CC0000"/>
                </a:solidFill>
              </a:rPr>
              <a:t>Sangre periférica. Glóbulos rojos</a:t>
            </a:r>
          </a:p>
        </p:txBody>
      </p:sp>
      <p:sp>
        <p:nvSpPr>
          <p:cNvPr id="34820" name="Line 3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444500" y="1844675"/>
          <a:ext cx="4211638" cy="1403350"/>
        </p:xfrm>
        <a:graphic>
          <a:graphicData uri="http://schemas.openxmlformats.org/presentationml/2006/ole">
            <p:oleObj spid="_x0000_s34837" name="Imagen de mapa de bits" r:id="rId3" imgW="1980952" imgH="743054" progId="PBrush">
              <p:embed/>
            </p:oleObj>
          </a:graphicData>
        </a:graphic>
      </p:graphicFrame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687388" y="3522663"/>
            <a:ext cx="9317037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sz="2400">
                <a:cs typeface="Times New Roman" pitchFamily="18" charset="0"/>
              </a:rPr>
              <a:t> La disminución del número de glóbulos rojos se llama ANEMIA</a:t>
            </a:r>
          </a:p>
          <a:p>
            <a:endParaRPr lang="es-ES" sz="240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s-ES" sz="2400">
                <a:cs typeface="Times New Roman" pitchFamily="18" charset="0"/>
              </a:rPr>
              <a:t> El aumento del número de glóbulos rojos se llama POLIGLOBULIA</a:t>
            </a:r>
          </a:p>
          <a:p>
            <a:endParaRPr lang="es-ES" sz="240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s-ES" sz="2400">
                <a:cs typeface="Times New Roman" pitchFamily="18" charset="0"/>
              </a:rPr>
              <a:t> Los valores normales varían con la edad, el sexo, la altura sobre el nivel del mar y las situaciones patológicas</a:t>
            </a:r>
          </a:p>
        </p:txBody>
      </p:sp>
      <p:pic>
        <p:nvPicPr>
          <p:cNvPr id="34823" name="Picture 10" descr="CATG3UVF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328738"/>
            <a:ext cx="2833688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3800" dirty="0" smtClean="0">
                <a:solidFill>
                  <a:srgbClr val="002060"/>
                </a:solidFill>
                <a:latin typeface="Arial" charset="0"/>
              </a:rPr>
              <a:t>Sangre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836613"/>
            <a:ext cx="9864725" cy="4530725"/>
          </a:xfrm>
        </p:spPr>
        <p:txBody>
          <a:bodyPr/>
          <a:lstStyle/>
          <a:p>
            <a:pPr eaLnBrk="1" hangingPunct="1"/>
            <a:r>
              <a:rPr lang="es-ES" dirty="0" err="1" smtClean="0"/>
              <a:t>Hemo</a:t>
            </a:r>
            <a:r>
              <a:rPr lang="es-ES" dirty="0" smtClean="0"/>
              <a:t>= sangre en griego</a:t>
            </a:r>
          </a:p>
        </p:txBody>
      </p:sp>
      <p:pic>
        <p:nvPicPr>
          <p:cNvPr id="16388" name="Picture 4" descr="Leukemia_blood_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938" y="3181350"/>
            <a:ext cx="4211637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CAZA7BQB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987675"/>
            <a:ext cx="252095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EFEC71-2BDB-448D-98A4-83C4F616604D}" type="slidenum">
              <a:rPr lang="es-ES" smtClean="0"/>
              <a:pPr eaLnBrk="1" hangingPunct="1"/>
              <a:t>20</a:t>
            </a:fld>
            <a:endParaRPr lang="es-ES" smtClean="0"/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606425" y="333375"/>
            <a:ext cx="67230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>
                <a:solidFill>
                  <a:srgbClr val="002060"/>
                </a:solidFill>
              </a:rPr>
              <a:t>Eritropoyetina (EPO)</a:t>
            </a:r>
          </a:p>
        </p:txBody>
      </p:sp>
      <p:pic>
        <p:nvPicPr>
          <p:cNvPr id="36868" name="Picture 3" descr="eritropoyeti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900" y="3716338"/>
            <a:ext cx="30765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420688" y="1476375"/>
            <a:ext cx="97440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ES"/>
              <a:t>Hasta la década de los 1950s y ‘60s el descubrimiento es olvidado, hasta que investigadores americanos retoman e identifican con la hormona que regula la producción de glóbulos rojos.</a:t>
            </a:r>
          </a:p>
          <a:p>
            <a:r>
              <a:rPr lang="es-ES"/>
              <a:t>Esta proteína ERITROPOYETINA se produce en el riñón y en situaciones de bajo oxigenación se estimula su producción. Así pacientes con problemas respiratorios crónicos o las comunidades que viven muy por encima del nivel del mar tienen permanentemente niveles elevados de EPO</a:t>
            </a:r>
          </a:p>
        </p:txBody>
      </p:sp>
      <p:pic>
        <p:nvPicPr>
          <p:cNvPr id="36870" name="Picture 11" descr="Boliv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446463"/>
            <a:ext cx="42926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12"/>
          <p:cNvSpPr>
            <a:spLocks noChangeArrowheads="1"/>
          </p:cNvSpPr>
          <p:nvPr/>
        </p:nvSpPr>
        <p:spPr bwMode="auto">
          <a:xfrm>
            <a:off x="1125538" y="5876925"/>
            <a:ext cx="22225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ERITROPOYETINA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448831" y="308041"/>
            <a:ext cx="53751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3200" b="1" dirty="0">
                <a:solidFill>
                  <a:srgbClr val="990033"/>
                </a:solidFill>
                <a:latin typeface="+mn-lt"/>
              </a:rPr>
              <a:t>Neoplasias Hematológicas</a:t>
            </a:r>
            <a:endParaRPr lang="es-ES" sz="3200" b="1" dirty="0">
              <a:solidFill>
                <a:srgbClr val="990033"/>
              </a:solidFill>
              <a:latin typeface="+mn-lt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519836" y="981075"/>
            <a:ext cx="8159948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21450" y="1628775"/>
            <a:ext cx="3320058" cy="25209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/>
          <a:p>
            <a:pPr algn="ctr"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9933FF"/>
                </a:solidFill>
                <a:latin typeface="Arial"/>
                <a:cs typeface="Times New Roman" pitchFamily="18" charset="0"/>
              </a:rPr>
              <a:t>CAUSAS</a:t>
            </a: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Char char="l"/>
            </a:pP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Ambiente</a:t>
            </a: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</a:t>
            </a:r>
            <a:r>
              <a:rPr lang="es-ES" sz="1700" b="1" dirty="0" smtClean="0">
                <a:solidFill>
                  <a:srgbClr val="003366"/>
                </a:solidFill>
                <a:latin typeface="Arial"/>
                <a:cs typeface="Times New Roman" pitchFamily="18" charset="0"/>
              </a:rPr>
              <a:t> Toxinas</a:t>
            </a:r>
            <a:endParaRPr lang="es-ES" sz="1700" b="1" dirty="0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Infección por virus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Fármacos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Predisposición Genética</a:t>
            </a: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604022" y="1628775"/>
            <a:ext cx="3321844" cy="3240088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/>
          <a:p>
            <a:pPr algn="ctr"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CC3300"/>
                </a:solidFill>
                <a:latin typeface="Arial"/>
                <a:cs typeface="Times New Roman" pitchFamily="18" charset="0"/>
              </a:rPr>
              <a:t>PATOGENESIS</a:t>
            </a:r>
            <a:endParaRPr lang="es-ES" sz="1700" b="1" noProof="1">
              <a:solidFill>
                <a:srgbClr val="CC3300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Expresión génica </a:t>
            </a:r>
            <a:r>
              <a:rPr lang="es-ES" sz="1700" b="1" dirty="0" smtClean="0">
                <a:solidFill>
                  <a:srgbClr val="003366"/>
                </a:solidFill>
                <a:latin typeface="Arial"/>
                <a:cs typeface="Times New Roman" pitchFamily="18" charset="0"/>
              </a:rPr>
              <a:t>alterada</a:t>
            </a:r>
            <a:endParaRPr lang="es-ES" sz="1700" b="1" dirty="0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Oncogenes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Genes supresores de </a:t>
            </a:r>
            <a:r>
              <a:rPr lang="es-ES" sz="1700" b="1" dirty="0" smtClean="0">
                <a:solidFill>
                  <a:srgbClr val="003366"/>
                </a:solidFill>
                <a:latin typeface="Arial"/>
                <a:cs typeface="Times New Roman" pitchFamily="18" charset="0"/>
              </a:rPr>
              <a:t>tumor</a:t>
            </a:r>
            <a:endParaRPr lang="es-ES" sz="1700" b="1" dirty="0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Translocaciones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 Mutaciones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 Amplificación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   </a:t>
            </a:r>
            <a:r>
              <a:rPr lang="es-ES" sz="1700" b="1" dirty="0" err="1">
                <a:solidFill>
                  <a:srgbClr val="003366"/>
                </a:solidFill>
                <a:latin typeface="Arial"/>
                <a:cs typeface="Times New Roman" pitchFamily="18" charset="0"/>
              </a:rPr>
              <a:t>Deleción</a:t>
            </a: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088424" y="1628775"/>
            <a:ext cx="2996803" cy="25209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/>
          <a:p>
            <a:pPr algn="ctr"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>
                <a:solidFill>
                  <a:srgbClr val="9933FF"/>
                </a:solidFill>
                <a:latin typeface="Arial"/>
                <a:cs typeface="Times New Roman" pitchFamily="18" charset="0"/>
              </a:rPr>
              <a:t>FENOTIPO</a:t>
            </a: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Char char="l"/>
            </a:pP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>
                <a:solidFill>
                  <a:srgbClr val="003366"/>
                </a:solidFill>
                <a:latin typeface="Arial"/>
                <a:cs typeface="Times New Roman" pitchFamily="18" charset="0"/>
              </a:rPr>
              <a:t>   Apoptosis</a:t>
            </a: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>
                <a:solidFill>
                  <a:srgbClr val="003366"/>
                </a:solidFill>
                <a:latin typeface="Arial"/>
                <a:cs typeface="Times New Roman" pitchFamily="18" charset="0"/>
              </a:rPr>
              <a:t>   Proliferación</a:t>
            </a:r>
          </a:p>
          <a:p>
            <a:pPr eaLnBrk="0" hangingPunct="0">
              <a:lnSpc>
                <a:spcPct val="115000"/>
              </a:lnSpc>
              <a:spcBef>
                <a:spcPct val="20000"/>
              </a:spcBef>
              <a:buClr>
                <a:srgbClr val="009999"/>
              </a:buClr>
              <a:buSzPct val="80000"/>
              <a:buFont typeface="Wingdings" pitchFamily="2" charset="2"/>
              <a:buNone/>
            </a:pPr>
            <a:r>
              <a:rPr lang="es-ES" sz="1700" b="1">
                <a:solidFill>
                  <a:srgbClr val="003366"/>
                </a:solidFill>
                <a:latin typeface="Arial"/>
                <a:cs typeface="Times New Roman" pitchFamily="18" charset="0"/>
              </a:rPr>
              <a:t>   Diferenciación</a:t>
            </a:r>
            <a:endParaRPr lang="es-ES" sz="1700" b="1" noProof="1">
              <a:solidFill>
                <a:srgbClr val="003366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1498440" y="5284855"/>
            <a:ext cx="1125141" cy="1023937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1578773" y="5373755"/>
            <a:ext cx="973337" cy="865187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1903809" y="5516563"/>
            <a:ext cx="80368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691407" y="5824538"/>
            <a:ext cx="1133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0000"/>
                </a:solidFill>
                <a:latin typeface="Arial"/>
              </a:rPr>
              <a:t>Stem cell</a:t>
            </a:r>
          </a:p>
        </p:txBody>
      </p:sp>
      <p:sp>
        <p:nvSpPr>
          <p:cNvPr id="4107" name="Oval 11"/>
          <p:cNvSpPr>
            <a:spLocks noChangeArrowheads="1"/>
          </p:cNvSpPr>
          <p:nvPr/>
        </p:nvSpPr>
        <p:spPr bwMode="auto">
          <a:xfrm>
            <a:off x="850106" y="4724467"/>
            <a:ext cx="566143" cy="504825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850106" y="4868930"/>
            <a:ext cx="485775" cy="28892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364331" y="4365626"/>
            <a:ext cx="11592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0000"/>
                </a:solidFill>
                <a:latin typeface="Arial"/>
              </a:rPr>
              <a:t>Linfocitos</a:t>
            </a:r>
          </a:p>
        </p:txBody>
      </p:sp>
      <p:sp>
        <p:nvSpPr>
          <p:cNvPr id="4110" name="Freeform 14"/>
          <p:cNvSpPr>
            <a:spLocks/>
          </p:cNvSpPr>
          <p:nvPr/>
        </p:nvSpPr>
        <p:spPr bwMode="auto">
          <a:xfrm rot="2242549">
            <a:off x="2389584" y="4941955"/>
            <a:ext cx="1214438" cy="287337"/>
          </a:xfrm>
          <a:custGeom>
            <a:avLst/>
            <a:gdLst>
              <a:gd name="T0" fmla="*/ 91 w 568"/>
              <a:gd name="T1" fmla="*/ 37 h 552"/>
              <a:gd name="T2" fmla="*/ 83 w 568"/>
              <a:gd name="T3" fmla="*/ 68 h 552"/>
              <a:gd name="T4" fmla="*/ 68 w 568"/>
              <a:gd name="T5" fmla="*/ 105 h 552"/>
              <a:gd name="T6" fmla="*/ 53 w 568"/>
              <a:gd name="T7" fmla="*/ 136 h 552"/>
              <a:gd name="T8" fmla="*/ 38 w 568"/>
              <a:gd name="T9" fmla="*/ 166 h 552"/>
              <a:gd name="T10" fmla="*/ 23 w 568"/>
              <a:gd name="T11" fmla="*/ 196 h 552"/>
              <a:gd name="T12" fmla="*/ 15 w 568"/>
              <a:gd name="T13" fmla="*/ 226 h 552"/>
              <a:gd name="T14" fmla="*/ 8 w 568"/>
              <a:gd name="T15" fmla="*/ 257 h 552"/>
              <a:gd name="T16" fmla="*/ 0 w 568"/>
              <a:gd name="T17" fmla="*/ 294 h 552"/>
              <a:gd name="T18" fmla="*/ 0 w 568"/>
              <a:gd name="T19" fmla="*/ 332 h 552"/>
              <a:gd name="T20" fmla="*/ 0 w 568"/>
              <a:gd name="T21" fmla="*/ 370 h 552"/>
              <a:gd name="T22" fmla="*/ 8 w 568"/>
              <a:gd name="T23" fmla="*/ 400 h 552"/>
              <a:gd name="T24" fmla="*/ 23 w 568"/>
              <a:gd name="T25" fmla="*/ 430 h 552"/>
              <a:gd name="T26" fmla="*/ 46 w 568"/>
              <a:gd name="T27" fmla="*/ 453 h 552"/>
              <a:gd name="T28" fmla="*/ 76 w 568"/>
              <a:gd name="T29" fmla="*/ 483 h 552"/>
              <a:gd name="T30" fmla="*/ 106 w 568"/>
              <a:gd name="T31" fmla="*/ 498 h 552"/>
              <a:gd name="T32" fmla="*/ 144 w 568"/>
              <a:gd name="T33" fmla="*/ 514 h 552"/>
              <a:gd name="T34" fmla="*/ 182 w 568"/>
              <a:gd name="T35" fmla="*/ 529 h 552"/>
              <a:gd name="T36" fmla="*/ 219 w 568"/>
              <a:gd name="T37" fmla="*/ 536 h 552"/>
              <a:gd name="T38" fmla="*/ 257 w 568"/>
              <a:gd name="T39" fmla="*/ 544 h 552"/>
              <a:gd name="T40" fmla="*/ 295 w 568"/>
              <a:gd name="T41" fmla="*/ 544 h 552"/>
              <a:gd name="T42" fmla="*/ 340 w 568"/>
              <a:gd name="T43" fmla="*/ 551 h 552"/>
              <a:gd name="T44" fmla="*/ 378 w 568"/>
              <a:gd name="T45" fmla="*/ 551 h 552"/>
              <a:gd name="T46" fmla="*/ 416 w 568"/>
              <a:gd name="T47" fmla="*/ 544 h 552"/>
              <a:gd name="T48" fmla="*/ 446 w 568"/>
              <a:gd name="T49" fmla="*/ 529 h 552"/>
              <a:gd name="T50" fmla="*/ 476 w 568"/>
              <a:gd name="T51" fmla="*/ 514 h 552"/>
              <a:gd name="T52" fmla="*/ 499 w 568"/>
              <a:gd name="T53" fmla="*/ 498 h 552"/>
              <a:gd name="T54" fmla="*/ 514 w 568"/>
              <a:gd name="T55" fmla="*/ 476 h 552"/>
              <a:gd name="T56" fmla="*/ 529 w 568"/>
              <a:gd name="T57" fmla="*/ 453 h 552"/>
              <a:gd name="T58" fmla="*/ 552 w 568"/>
              <a:gd name="T59" fmla="*/ 423 h 552"/>
              <a:gd name="T60" fmla="*/ 559 w 568"/>
              <a:gd name="T61" fmla="*/ 385 h 552"/>
              <a:gd name="T62" fmla="*/ 567 w 568"/>
              <a:gd name="T63" fmla="*/ 355 h 552"/>
              <a:gd name="T64" fmla="*/ 567 w 568"/>
              <a:gd name="T65" fmla="*/ 317 h 552"/>
              <a:gd name="T66" fmla="*/ 567 w 568"/>
              <a:gd name="T67" fmla="*/ 279 h 552"/>
              <a:gd name="T68" fmla="*/ 559 w 568"/>
              <a:gd name="T69" fmla="*/ 249 h 552"/>
              <a:gd name="T70" fmla="*/ 552 w 568"/>
              <a:gd name="T71" fmla="*/ 219 h 552"/>
              <a:gd name="T72" fmla="*/ 537 w 568"/>
              <a:gd name="T73" fmla="*/ 181 h 552"/>
              <a:gd name="T74" fmla="*/ 522 w 568"/>
              <a:gd name="T75" fmla="*/ 151 h 552"/>
              <a:gd name="T76" fmla="*/ 514 w 568"/>
              <a:gd name="T77" fmla="*/ 121 h 552"/>
              <a:gd name="T78" fmla="*/ 499 w 568"/>
              <a:gd name="T79" fmla="*/ 90 h 552"/>
              <a:gd name="T80" fmla="*/ 499 w 568"/>
              <a:gd name="T81" fmla="*/ 53 h 552"/>
              <a:gd name="T82" fmla="*/ 499 w 568"/>
              <a:gd name="T83" fmla="*/ 15 h 552"/>
              <a:gd name="T84" fmla="*/ 491 w 568"/>
              <a:gd name="T85" fmla="*/ 15 h 552"/>
              <a:gd name="T86" fmla="*/ 476 w 568"/>
              <a:gd name="T87" fmla="*/ 37 h 552"/>
              <a:gd name="T88" fmla="*/ 454 w 568"/>
              <a:gd name="T89" fmla="*/ 60 h 552"/>
              <a:gd name="T90" fmla="*/ 423 w 568"/>
              <a:gd name="T91" fmla="*/ 75 h 552"/>
              <a:gd name="T92" fmla="*/ 393 w 568"/>
              <a:gd name="T93" fmla="*/ 90 h 552"/>
              <a:gd name="T94" fmla="*/ 363 w 568"/>
              <a:gd name="T95" fmla="*/ 98 h 552"/>
              <a:gd name="T96" fmla="*/ 325 w 568"/>
              <a:gd name="T97" fmla="*/ 98 h 552"/>
              <a:gd name="T98" fmla="*/ 287 w 568"/>
              <a:gd name="T99" fmla="*/ 98 h 552"/>
              <a:gd name="T100" fmla="*/ 250 w 568"/>
              <a:gd name="T101" fmla="*/ 98 h 552"/>
              <a:gd name="T102" fmla="*/ 219 w 568"/>
              <a:gd name="T103" fmla="*/ 90 h 552"/>
              <a:gd name="T104" fmla="*/ 197 w 568"/>
              <a:gd name="T105" fmla="*/ 75 h 552"/>
              <a:gd name="T106" fmla="*/ 166 w 568"/>
              <a:gd name="T107" fmla="*/ 60 h 552"/>
              <a:gd name="T108" fmla="*/ 129 w 568"/>
              <a:gd name="T109" fmla="*/ 22 h 552"/>
              <a:gd name="T110" fmla="*/ 129 w 568"/>
              <a:gd name="T111" fmla="*/ 0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8" h="552">
                <a:moveTo>
                  <a:pt x="98" y="7"/>
                </a:moveTo>
                <a:lnTo>
                  <a:pt x="98" y="15"/>
                </a:lnTo>
                <a:lnTo>
                  <a:pt x="98" y="22"/>
                </a:lnTo>
                <a:lnTo>
                  <a:pt x="91" y="30"/>
                </a:lnTo>
                <a:lnTo>
                  <a:pt x="91" y="37"/>
                </a:lnTo>
                <a:lnTo>
                  <a:pt x="91" y="45"/>
                </a:lnTo>
                <a:lnTo>
                  <a:pt x="91" y="53"/>
                </a:lnTo>
                <a:lnTo>
                  <a:pt x="91" y="60"/>
                </a:lnTo>
                <a:lnTo>
                  <a:pt x="91" y="68"/>
                </a:lnTo>
                <a:lnTo>
                  <a:pt x="83" y="68"/>
                </a:lnTo>
                <a:lnTo>
                  <a:pt x="83" y="75"/>
                </a:lnTo>
                <a:lnTo>
                  <a:pt x="83" y="83"/>
                </a:lnTo>
                <a:lnTo>
                  <a:pt x="76" y="90"/>
                </a:lnTo>
                <a:lnTo>
                  <a:pt x="76" y="98"/>
                </a:lnTo>
                <a:lnTo>
                  <a:pt x="68" y="105"/>
                </a:lnTo>
                <a:lnTo>
                  <a:pt x="68" y="113"/>
                </a:lnTo>
                <a:lnTo>
                  <a:pt x="61" y="121"/>
                </a:lnTo>
                <a:lnTo>
                  <a:pt x="61" y="128"/>
                </a:lnTo>
                <a:lnTo>
                  <a:pt x="53" y="128"/>
                </a:lnTo>
                <a:lnTo>
                  <a:pt x="53" y="136"/>
                </a:lnTo>
                <a:lnTo>
                  <a:pt x="53" y="143"/>
                </a:lnTo>
                <a:lnTo>
                  <a:pt x="46" y="143"/>
                </a:lnTo>
                <a:lnTo>
                  <a:pt x="46" y="151"/>
                </a:lnTo>
                <a:lnTo>
                  <a:pt x="38" y="158"/>
                </a:lnTo>
                <a:lnTo>
                  <a:pt x="38" y="166"/>
                </a:lnTo>
                <a:lnTo>
                  <a:pt x="30" y="173"/>
                </a:lnTo>
                <a:lnTo>
                  <a:pt x="30" y="181"/>
                </a:lnTo>
                <a:lnTo>
                  <a:pt x="30" y="189"/>
                </a:lnTo>
                <a:lnTo>
                  <a:pt x="30" y="196"/>
                </a:lnTo>
                <a:lnTo>
                  <a:pt x="23" y="196"/>
                </a:lnTo>
                <a:lnTo>
                  <a:pt x="23" y="204"/>
                </a:lnTo>
                <a:lnTo>
                  <a:pt x="23" y="211"/>
                </a:lnTo>
                <a:lnTo>
                  <a:pt x="23" y="219"/>
                </a:lnTo>
                <a:lnTo>
                  <a:pt x="15" y="219"/>
                </a:lnTo>
                <a:lnTo>
                  <a:pt x="15" y="226"/>
                </a:lnTo>
                <a:lnTo>
                  <a:pt x="15" y="234"/>
                </a:lnTo>
                <a:lnTo>
                  <a:pt x="15" y="241"/>
                </a:lnTo>
                <a:lnTo>
                  <a:pt x="8" y="241"/>
                </a:lnTo>
                <a:lnTo>
                  <a:pt x="8" y="249"/>
                </a:lnTo>
                <a:lnTo>
                  <a:pt x="8" y="257"/>
                </a:lnTo>
                <a:lnTo>
                  <a:pt x="0" y="264"/>
                </a:lnTo>
                <a:lnTo>
                  <a:pt x="0" y="272"/>
                </a:lnTo>
                <a:lnTo>
                  <a:pt x="0" y="279"/>
                </a:lnTo>
                <a:lnTo>
                  <a:pt x="0" y="287"/>
                </a:lnTo>
                <a:lnTo>
                  <a:pt x="0" y="294"/>
                </a:lnTo>
                <a:lnTo>
                  <a:pt x="0" y="302"/>
                </a:lnTo>
                <a:lnTo>
                  <a:pt x="0" y="310"/>
                </a:lnTo>
                <a:lnTo>
                  <a:pt x="0" y="317"/>
                </a:lnTo>
                <a:lnTo>
                  <a:pt x="0" y="325"/>
                </a:lnTo>
                <a:lnTo>
                  <a:pt x="0" y="332"/>
                </a:lnTo>
                <a:lnTo>
                  <a:pt x="0" y="340"/>
                </a:lnTo>
                <a:lnTo>
                  <a:pt x="0" y="347"/>
                </a:lnTo>
                <a:lnTo>
                  <a:pt x="0" y="355"/>
                </a:lnTo>
                <a:lnTo>
                  <a:pt x="0" y="362"/>
                </a:lnTo>
                <a:lnTo>
                  <a:pt x="0" y="370"/>
                </a:lnTo>
                <a:lnTo>
                  <a:pt x="8" y="370"/>
                </a:lnTo>
                <a:lnTo>
                  <a:pt x="8" y="378"/>
                </a:lnTo>
                <a:lnTo>
                  <a:pt x="8" y="385"/>
                </a:lnTo>
                <a:lnTo>
                  <a:pt x="8" y="393"/>
                </a:lnTo>
                <a:lnTo>
                  <a:pt x="8" y="400"/>
                </a:lnTo>
                <a:lnTo>
                  <a:pt x="15" y="408"/>
                </a:lnTo>
                <a:lnTo>
                  <a:pt x="15" y="415"/>
                </a:lnTo>
                <a:lnTo>
                  <a:pt x="15" y="423"/>
                </a:lnTo>
                <a:lnTo>
                  <a:pt x="15" y="430"/>
                </a:lnTo>
                <a:lnTo>
                  <a:pt x="23" y="430"/>
                </a:lnTo>
                <a:lnTo>
                  <a:pt x="23" y="438"/>
                </a:lnTo>
                <a:lnTo>
                  <a:pt x="30" y="438"/>
                </a:lnTo>
                <a:lnTo>
                  <a:pt x="30" y="446"/>
                </a:lnTo>
                <a:lnTo>
                  <a:pt x="38" y="453"/>
                </a:lnTo>
                <a:lnTo>
                  <a:pt x="46" y="453"/>
                </a:lnTo>
                <a:lnTo>
                  <a:pt x="53" y="461"/>
                </a:lnTo>
                <a:lnTo>
                  <a:pt x="61" y="468"/>
                </a:lnTo>
                <a:lnTo>
                  <a:pt x="61" y="476"/>
                </a:lnTo>
                <a:lnTo>
                  <a:pt x="68" y="476"/>
                </a:lnTo>
                <a:lnTo>
                  <a:pt x="76" y="483"/>
                </a:lnTo>
                <a:lnTo>
                  <a:pt x="76" y="491"/>
                </a:lnTo>
                <a:lnTo>
                  <a:pt x="83" y="491"/>
                </a:lnTo>
                <a:lnTo>
                  <a:pt x="91" y="491"/>
                </a:lnTo>
                <a:lnTo>
                  <a:pt x="98" y="498"/>
                </a:lnTo>
                <a:lnTo>
                  <a:pt x="106" y="498"/>
                </a:lnTo>
                <a:lnTo>
                  <a:pt x="114" y="506"/>
                </a:lnTo>
                <a:lnTo>
                  <a:pt x="121" y="506"/>
                </a:lnTo>
                <a:lnTo>
                  <a:pt x="129" y="514"/>
                </a:lnTo>
                <a:lnTo>
                  <a:pt x="136" y="514"/>
                </a:lnTo>
                <a:lnTo>
                  <a:pt x="144" y="514"/>
                </a:lnTo>
                <a:lnTo>
                  <a:pt x="151" y="521"/>
                </a:lnTo>
                <a:lnTo>
                  <a:pt x="159" y="521"/>
                </a:lnTo>
                <a:lnTo>
                  <a:pt x="166" y="521"/>
                </a:lnTo>
                <a:lnTo>
                  <a:pt x="174" y="521"/>
                </a:lnTo>
                <a:lnTo>
                  <a:pt x="182" y="529"/>
                </a:lnTo>
                <a:lnTo>
                  <a:pt x="189" y="529"/>
                </a:lnTo>
                <a:lnTo>
                  <a:pt x="197" y="529"/>
                </a:lnTo>
                <a:lnTo>
                  <a:pt x="204" y="529"/>
                </a:lnTo>
                <a:lnTo>
                  <a:pt x="212" y="536"/>
                </a:lnTo>
                <a:lnTo>
                  <a:pt x="219" y="536"/>
                </a:lnTo>
                <a:lnTo>
                  <a:pt x="227" y="536"/>
                </a:lnTo>
                <a:lnTo>
                  <a:pt x="234" y="536"/>
                </a:lnTo>
                <a:lnTo>
                  <a:pt x="242" y="544"/>
                </a:lnTo>
                <a:lnTo>
                  <a:pt x="250" y="544"/>
                </a:lnTo>
                <a:lnTo>
                  <a:pt x="257" y="544"/>
                </a:lnTo>
                <a:lnTo>
                  <a:pt x="265" y="544"/>
                </a:lnTo>
                <a:lnTo>
                  <a:pt x="272" y="544"/>
                </a:lnTo>
                <a:lnTo>
                  <a:pt x="280" y="544"/>
                </a:lnTo>
                <a:lnTo>
                  <a:pt x="287" y="544"/>
                </a:lnTo>
                <a:lnTo>
                  <a:pt x="295" y="544"/>
                </a:lnTo>
                <a:lnTo>
                  <a:pt x="302" y="544"/>
                </a:lnTo>
                <a:lnTo>
                  <a:pt x="310" y="544"/>
                </a:lnTo>
                <a:lnTo>
                  <a:pt x="318" y="551"/>
                </a:lnTo>
                <a:lnTo>
                  <a:pt x="325" y="551"/>
                </a:lnTo>
                <a:lnTo>
                  <a:pt x="340" y="551"/>
                </a:lnTo>
                <a:lnTo>
                  <a:pt x="348" y="551"/>
                </a:lnTo>
                <a:lnTo>
                  <a:pt x="355" y="551"/>
                </a:lnTo>
                <a:lnTo>
                  <a:pt x="363" y="551"/>
                </a:lnTo>
                <a:lnTo>
                  <a:pt x="371" y="551"/>
                </a:lnTo>
                <a:lnTo>
                  <a:pt x="378" y="551"/>
                </a:lnTo>
                <a:lnTo>
                  <a:pt x="386" y="551"/>
                </a:lnTo>
                <a:lnTo>
                  <a:pt x="393" y="544"/>
                </a:lnTo>
                <a:lnTo>
                  <a:pt x="401" y="544"/>
                </a:lnTo>
                <a:lnTo>
                  <a:pt x="408" y="544"/>
                </a:lnTo>
                <a:lnTo>
                  <a:pt x="416" y="544"/>
                </a:lnTo>
                <a:lnTo>
                  <a:pt x="423" y="544"/>
                </a:lnTo>
                <a:lnTo>
                  <a:pt x="431" y="536"/>
                </a:lnTo>
                <a:lnTo>
                  <a:pt x="439" y="536"/>
                </a:lnTo>
                <a:lnTo>
                  <a:pt x="446" y="536"/>
                </a:lnTo>
                <a:lnTo>
                  <a:pt x="446" y="529"/>
                </a:lnTo>
                <a:lnTo>
                  <a:pt x="454" y="529"/>
                </a:lnTo>
                <a:lnTo>
                  <a:pt x="461" y="529"/>
                </a:lnTo>
                <a:lnTo>
                  <a:pt x="461" y="521"/>
                </a:lnTo>
                <a:lnTo>
                  <a:pt x="469" y="521"/>
                </a:lnTo>
                <a:lnTo>
                  <a:pt x="476" y="514"/>
                </a:lnTo>
                <a:lnTo>
                  <a:pt x="484" y="514"/>
                </a:lnTo>
                <a:lnTo>
                  <a:pt x="484" y="506"/>
                </a:lnTo>
                <a:lnTo>
                  <a:pt x="491" y="506"/>
                </a:lnTo>
                <a:lnTo>
                  <a:pt x="491" y="498"/>
                </a:lnTo>
                <a:lnTo>
                  <a:pt x="499" y="498"/>
                </a:lnTo>
                <a:lnTo>
                  <a:pt x="499" y="491"/>
                </a:lnTo>
                <a:lnTo>
                  <a:pt x="507" y="491"/>
                </a:lnTo>
                <a:lnTo>
                  <a:pt x="507" y="483"/>
                </a:lnTo>
                <a:lnTo>
                  <a:pt x="514" y="483"/>
                </a:lnTo>
                <a:lnTo>
                  <a:pt x="514" y="476"/>
                </a:lnTo>
                <a:lnTo>
                  <a:pt x="522" y="476"/>
                </a:lnTo>
                <a:lnTo>
                  <a:pt x="522" y="468"/>
                </a:lnTo>
                <a:lnTo>
                  <a:pt x="529" y="468"/>
                </a:lnTo>
                <a:lnTo>
                  <a:pt x="529" y="461"/>
                </a:lnTo>
                <a:lnTo>
                  <a:pt x="529" y="453"/>
                </a:lnTo>
                <a:lnTo>
                  <a:pt x="537" y="453"/>
                </a:lnTo>
                <a:lnTo>
                  <a:pt x="537" y="446"/>
                </a:lnTo>
                <a:lnTo>
                  <a:pt x="544" y="438"/>
                </a:lnTo>
                <a:lnTo>
                  <a:pt x="552" y="430"/>
                </a:lnTo>
                <a:lnTo>
                  <a:pt x="552" y="423"/>
                </a:lnTo>
                <a:lnTo>
                  <a:pt x="552" y="415"/>
                </a:lnTo>
                <a:lnTo>
                  <a:pt x="559" y="408"/>
                </a:lnTo>
                <a:lnTo>
                  <a:pt x="559" y="400"/>
                </a:lnTo>
                <a:lnTo>
                  <a:pt x="559" y="393"/>
                </a:lnTo>
                <a:lnTo>
                  <a:pt x="559" y="385"/>
                </a:lnTo>
                <a:lnTo>
                  <a:pt x="559" y="378"/>
                </a:lnTo>
                <a:lnTo>
                  <a:pt x="567" y="378"/>
                </a:lnTo>
                <a:lnTo>
                  <a:pt x="567" y="370"/>
                </a:lnTo>
                <a:lnTo>
                  <a:pt x="567" y="362"/>
                </a:lnTo>
                <a:lnTo>
                  <a:pt x="567" y="355"/>
                </a:lnTo>
                <a:lnTo>
                  <a:pt x="567" y="347"/>
                </a:lnTo>
                <a:lnTo>
                  <a:pt x="567" y="340"/>
                </a:lnTo>
                <a:lnTo>
                  <a:pt x="567" y="332"/>
                </a:lnTo>
                <a:lnTo>
                  <a:pt x="567" y="325"/>
                </a:lnTo>
                <a:lnTo>
                  <a:pt x="567" y="317"/>
                </a:lnTo>
                <a:lnTo>
                  <a:pt x="567" y="310"/>
                </a:lnTo>
                <a:lnTo>
                  <a:pt x="567" y="302"/>
                </a:lnTo>
                <a:lnTo>
                  <a:pt x="567" y="294"/>
                </a:lnTo>
                <a:lnTo>
                  <a:pt x="567" y="287"/>
                </a:lnTo>
                <a:lnTo>
                  <a:pt x="567" y="279"/>
                </a:lnTo>
                <a:lnTo>
                  <a:pt x="567" y="272"/>
                </a:lnTo>
                <a:lnTo>
                  <a:pt x="567" y="264"/>
                </a:lnTo>
                <a:lnTo>
                  <a:pt x="567" y="257"/>
                </a:lnTo>
                <a:lnTo>
                  <a:pt x="567" y="249"/>
                </a:lnTo>
                <a:lnTo>
                  <a:pt x="559" y="249"/>
                </a:lnTo>
                <a:lnTo>
                  <a:pt x="559" y="241"/>
                </a:lnTo>
                <a:lnTo>
                  <a:pt x="559" y="234"/>
                </a:lnTo>
                <a:lnTo>
                  <a:pt x="552" y="234"/>
                </a:lnTo>
                <a:lnTo>
                  <a:pt x="552" y="226"/>
                </a:lnTo>
                <a:lnTo>
                  <a:pt x="552" y="219"/>
                </a:lnTo>
                <a:lnTo>
                  <a:pt x="544" y="211"/>
                </a:lnTo>
                <a:lnTo>
                  <a:pt x="544" y="204"/>
                </a:lnTo>
                <a:lnTo>
                  <a:pt x="537" y="196"/>
                </a:lnTo>
                <a:lnTo>
                  <a:pt x="537" y="189"/>
                </a:lnTo>
                <a:lnTo>
                  <a:pt x="537" y="181"/>
                </a:lnTo>
                <a:lnTo>
                  <a:pt x="529" y="181"/>
                </a:lnTo>
                <a:lnTo>
                  <a:pt x="529" y="173"/>
                </a:lnTo>
                <a:lnTo>
                  <a:pt x="529" y="166"/>
                </a:lnTo>
                <a:lnTo>
                  <a:pt x="522" y="158"/>
                </a:lnTo>
                <a:lnTo>
                  <a:pt x="522" y="151"/>
                </a:lnTo>
                <a:lnTo>
                  <a:pt x="522" y="143"/>
                </a:lnTo>
                <a:lnTo>
                  <a:pt x="514" y="143"/>
                </a:lnTo>
                <a:lnTo>
                  <a:pt x="514" y="136"/>
                </a:lnTo>
                <a:lnTo>
                  <a:pt x="514" y="128"/>
                </a:lnTo>
                <a:lnTo>
                  <a:pt x="514" y="121"/>
                </a:lnTo>
                <a:lnTo>
                  <a:pt x="507" y="121"/>
                </a:lnTo>
                <a:lnTo>
                  <a:pt x="507" y="113"/>
                </a:lnTo>
                <a:lnTo>
                  <a:pt x="507" y="105"/>
                </a:lnTo>
                <a:lnTo>
                  <a:pt x="507" y="98"/>
                </a:lnTo>
                <a:lnTo>
                  <a:pt x="499" y="90"/>
                </a:lnTo>
                <a:lnTo>
                  <a:pt x="499" y="83"/>
                </a:lnTo>
                <a:lnTo>
                  <a:pt x="499" y="75"/>
                </a:lnTo>
                <a:lnTo>
                  <a:pt x="499" y="68"/>
                </a:lnTo>
                <a:lnTo>
                  <a:pt x="499" y="60"/>
                </a:lnTo>
                <a:lnTo>
                  <a:pt x="499" y="53"/>
                </a:lnTo>
                <a:lnTo>
                  <a:pt x="499" y="45"/>
                </a:lnTo>
                <a:lnTo>
                  <a:pt x="499" y="37"/>
                </a:lnTo>
                <a:lnTo>
                  <a:pt x="499" y="30"/>
                </a:lnTo>
                <a:lnTo>
                  <a:pt x="499" y="22"/>
                </a:lnTo>
                <a:lnTo>
                  <a:pt x="499" y="15"/>
                </a:lnTo>
                <a:lnTo>
                  <a:pt x="499" y="7"/>
                </a:lnTo>
                <a:lnTo>
                  <a:pt x="499" y="0"/>
                </a:lnTo>
                <a:lnTo>
                  <a:pt x="499" y="7"/>
                </a:lnTo>
                <a:lnTo>
                  <a:pt x="491" y="7"/>
                </a:lnTo>
                <a:lnTo>
                  <a:pt x="491" y="15"/>
                </a:lnTo>
                <a:lnTo>
                  <a:pt x="491" y="22"/>
                </a:lnTo>
                <a:lnTo>
                  <a:pt x="484" y="22"/>
                </a:lnTo>
                <a:lnTo>
                  <a:pt x="484" y="30"/>
                </a:lnTo>
                <a:lnTo>
                  <a:pt x="484" y="37"/>
                </a:lnTo>
                <a:lnTo>
                  <a:pt x="476" y="37"/>
                </a:lnTo>
                <a:lnTo>
                  <a:pt x="476" y="45"/>
                </a:lnTo>
                <a:lnTo>
                  <a:pt x="469" y="45"/>
                </a:lnTo>
                <a:lnTo>
                  <a:pt x="469" y="53"/>
                </a:lnTo>
                <a:lnTo>
                  <a:pt x="461" y="53"/>
                </a:lnTo>
                <a:lnTo>
                  <a:pt x="454" y="60"/>
                </a:lnTo>
                <a:lnTo>
                  <a:pt x="446" y="60"/>
                </a:lnTo>
                <a:lnTo>
                  <a:pt x="446" y="68"/>
                </a:lnTo>
                <a:lnTo>
                  <a:pt x="439" y="68"/>
                </a:lnTo>
                <a:lnTo>
                  <a:pt x="431" y="75"/>
                </a:lnTo>
                <a:lnTo>
                  <a:pt x="423" y="75"/>
                </a:lnTo>
                <a:lnTo>
                  <a:pt x="423" y="83"/>
                </a:lnTo>
                <a:lnTo>
                  <a:pt x="416" y="83"/>
                </a:lnTo>
                <a:lnTo>
                  <a:pt x="408" y="83"/>
                </a:lnTo>
                <a:lnTo>
                  <a:pt x="401" y="90"/>
                </a:lnTo>
                <a:lnTo>
                  <a:pt x="393" y="90"/>
                </a:lnTo>
                <a:lnTo>
                  <a:pt x="393" y="98"/>
                </a:lnTo>
                <a:lnTo>
                  <a:pt x="386" y="98"/>
                </a:lnTo>
                <a:lnTo>
                  <a:pt x="378" y="98"/>
                </a:lnTo>
                <a:lnTo>
                  <a:pt x="371" y="98"/>
                </a:lnTo>
                <a:lnTo>
                  <a:pt x="363" y="98"/>
                </a:lnTo>
                <a:lnTo>
                  <a:pt x="355" y="98"/>
                </a:lnTo>
                <a:lnTo>
                  <a:pt x="348" y="98"/>
                </a:lnTo>
                <a:lnTo>
                  <a:pt x="340" y="98"/>
                </a:lnTo>
                <a:lnTo>
                  <a:pt x="333" y="98"/>
                </a:lnTo>
                <a:lnTo>
                  <a:pt x="325" y="98"/>
                </a:lnTo>
                <a:lnTo>
                  <a:pt x="318" y="98"/>
                </a:lnTo>
                <a:lnTo>
                  <a:pt x="310" y="98"/>
                </a:lnTo>
                <a:lnTo>
                  <a:pt x="302" y="98"/>
                </a:lnTo>
                <a:lnTo>
                  <a:pt x="295" y="98"/>
                </a:lnTo>
                <a:lnTo>
                  <a:pt x="287" y="98"/>
                </a:lnTo>
                <a:lnTo>
                  <a:pt x="280" y="98"/>
                </a:lnTo>
                <a:lnTo>
                  <a:pt x="272" y="98"/>
                </a:lnTo>
                <a:lnTo>
                  <a:pt x="265" y="98"/>
                </a:lnTo>
                <a:lnTo>
                  <a:pt x="257" y="98"/>
                </a:lnTo>
                <a:lnTo>
                  <a:pt x="250" y="98"/>
                </a:lnTo>
                <a:lnTo>
                  <a:pt x="242" y="98"/>
                </a:lnTo>
                <a:lnTo>
                  <a:pt x="234" y="98"/>
                </a:lnTo>
                <a:lnTo>
                  <a:pt x="227" y="98"/>
                </a:lnTo>
                <a:lnTo>
                  <a:pt x="227" y="90"/>
                </a:lnTo>
                <a:lnTo>
                  <a:pt x="219" y="90"/>
                </a:lnTo>
                <a:lnTo>
                  <a:pt x="212" y="90"/>
                </a:lnTo>
                <a:lnTo>
                  <a:pt x="212" y="83"/>
                </a:lnTo>
                <a:lnTo>
                  <a:pt x="204" y="83"/>
                </a:lnTo>
                <a:lnTo>
                  <a:pt x="197" y="83"/>
                </a:lnTo>
                <a:lnTo>
                  <a:pt x="197" y="75"/>
                </a:lnTo>
                <a:lnTo>
                  <a:pt x="189" y="75"/>
                </a:lnTo>
                <a:lnTo>
                  <a:pt x="182" y="68"/>
                </a:lnTo>
                <a:lnTo>
                  <a:pt x="174" y="68"/>
                </a:lnTo>
                <a:lnTo>
                  <a:pt x="174" y="60"/>
                </a:lnTo>
                <a:lnTo>
                  <a:pt x="166" y="60"/>
                </a:lnTo>
                <a:lnTo>
                  <a:pt x="159" y="53"/>
                </a:lnTo>
                <a:lnTo>
                  <a:pt x="151" y="45"/>
                </a:lnTo>
                <a:lnTo>
                  <a:pt x="144" y="37"/>
                </a:lnTo>
                <a:lnTo>
                  <a:pt x="151" y="30"/>
                </a:lnTo>
                <a:lnTo>
                  <a:pt x="129" y="22"/>
                </a:lnTo>
                <a:lnTo>
                  <a:pt x="144" y="15"/>
                </a:lnTo>
                <a:lnTo>
                  <a:pt x="136" y="7"/>
                </a:lnTo>
                <a:lnTo>
                  <a:pt x="114" y="7"/>
                </a:lnTo>
                <a:lnTo>
                  <a:pt x="114" y="0"/>
                </a:lnTo>
                <a:lnTo>
                  <a:pt x="129" y="0"/>
                </a:lnTo>
                <a:lnTo>
                  <a:pt x="98" y="7"/>
                </a:lnTo>
              </a:path>
            </a:pathLst>
          </a:custGeom>
          <a:solidFill>
            <a:srgbClr val="C78FF0"/>
          </a:solidFill>
          <a:ln w="12700" cap="rnd" cmpd="sng">
            <a:solidFill>
              <a:srgbClr val="A100A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 rot="2188154">
            <a:off x="2714631" y="5013392"/>
            <a:ext cx="403622" cy="87313"/>
          </a:xfrm>
          <a:custGeom>
            <a:avLst/>
            <a:gdLst>
              <a:gd name="T0" fmla="*/ 23 w 371"/>
              <a:gd name="T1" fmla="*/ 0 h 258"/>
              <a:gd name="T2" fmla="*/ 15 w 371"/>
              <a:gd name="T3" fmla="*/ 15 h 258"/>
              <a:gd name="T4" fmla="*/ 8 w 371"/>
              <a:gd name="T5" fmla="*/ 38 h 258"/>
              <a:gd name="T6" fmla="*/ 0 w 371"/>
              <a:gd name="T7" fmla="*/ 68 h 258"/>
              <a:gd name="T8" fmla="*/ 0 w 371"/>
              <a:gd name="T9" fmla="*/ 91 h 258"/>
              <a:gd name="T10" fmla="*/ 0 w 371"/>
              <a:gd name="T11" fmla="*/ 114 h 258"/>
              <a:gd name="T12" fmla="*/ 8 w 371"/>
              <a:gd name="T13" fmla="*/ 144 h 258"/>
              <a:gd name="T14" fmla="*/ 23 w 371"/>
              <a:gd name="T15" fmla="*/ 151 h 258"/>
              <a:gd name="T16" fmla="*/ 30 w 371"/>
              <a:gd name="T17" fmla="*/ 167 h 258"/>
              <a:gd name="T18" fmla="*/ 38 w 371"/>
              <a:gd name="T19" fmla="*/ 182 h 258"/>
              <a:gd name="T20" fmla="*/ 53 w 371"/>
              <a:gd name="T21" fmla="*/ 189 h 258"/>
              <a:gd name="T22" fmla="*/ 60 w 371"/>
              <a:gd name="T23" fmla="*/ 204 h 258"/>
              <a:gd name="T24" fmla="*/ 76 w 371"/>
              <a:gd name="T25" fmla="*/ 212 h 258"/>
              <a:gd name="T26" fmla="*/ 91 w 371"/>
              <a:gd name="T27" fmla="*/ 227 h 258"/>
              <a:gd name="T28" fmla="*/ 113 w 371"/>
              <a:gd name="T29" fmla="*/ 227 h 258"/>
              <a:gd name="T30" fmla="*/ 121 w 371"/>
              <a:gd name="T31" fmla="*/ 242 h 258"/>
              <a:gd name="T32" fmla="*/ 144 w 371"/>
              <a:gd name="T33" fmla="*/ 242 h 258"/>
              <a:gd name="T34" fmla="*/ 159 w 371"/>
              <a:gd name="T35" fmla="*/ 250 h 258"/>
              <a:gd name="T36" fmla="*/ 181 w 371"/>
              <a:gd name="T37" fmla="*/ 250 h 258"/>
              <a:gd name="T38" fmla="*/ 196 w 371"/>
              <a:gd name="T39" fmla="*/ 257 h 258"/>
              <a:gd name="T40" fmla="*/ 219 w 371"/>
              <a:gd name="T41" fmla="*/ 257 h 258"/>
              <a:gd name="T42" fmla="*/ 242 w 371"/>
              <a:gd name="T43" fmla="*/ 250 h 258"/>
              <a:gd name="T44" fmla="*/ 257 w 371"/>
              <a:gd name="T45" fmla="*/ 242 h 258"/>
              <a:gd name="T46" fmla="*/ 272 w 371"/>
              <a:gd name="T47" fmla="*/ 235 h 258"/>
              <a:gd name="T48" fmla="*/ 287 w 371"/>
              <a:gd name="T49" fmla="*/ 227 h 258"/>
              <a:gd name="T50" fmla="*/ 302 w 371"/>
              <a:gd name="T51" fmla="*/ 204 h 258"/>
              <a:gd name="T52" fmla="*/ 310 w 371"/>
              <a:gd name="T53" fmla="*/ 189 h 258"/>
              <a:gd name="T54" fmla="*/ 333 w 371"/>
              <a:gd name="T55" fmla="*/ 167 h 258"/>
              <a:gd name="T56" fmla="*/ 348 w 371"/>
              <a:gd name="T57" fmla="*/ 144 h 258"/>
              <a:gd name="T58" fmla="*/ 355 w 371"/>
              <a:gd name="T59" fmla="*/ 121 h 258"/>
              <a:gd name="T60" fmla="*/ 363 w 371"/>
              <a:gd name="T61" fmla="*/ 99 h 258"/>
              <a:gd name="T62" fmla="*/ 370 w 371"/>
              <a:gd name="T63" fmla="*/ 76 h 258"/>
              <a:gd name="T64" fmla="*/ 370 w 371"/>
              <a:gd name="T65" fmla="*/ 53 h 258"/>
              <a:gd name="T66" fmla="*/ 348 w 371"/>
              <a:gd name="T67" fmla="*/ 30 h 258"/>
              <a:gd name="T68" fmla="*/ 333 w 371"/>
              <a:gd name="T69" fmla="*/ 38 h 258"/>
              <a:gd name="T70" fmla="*/ 317 w 371"/>
              <a:gd name="T71" fmla="*/ 53 h 258"/>
              <a:gd name="T72" fmla="*/ 302 w 371"/>
              <a:gd name="T73" fmla="*/ 61 h 258"/>
              <a:gd name="T74" fmla="*/ 287 w 371"/>
              <a:gd name="T75" fmla="*/ 68 h 258"/>
              <a:gd name="T76" fmla="*/ 280 w 371"/>
              <a:gd name="T77" fmla="*/ 83 h 258"/>
              <a:gd name="T78" fmla="*/ 265 w 371"/>
              <a:gd name="T79" fmla="*/ 91 h 258"/>
              <a:gd name="T80" fmla="*/ 242 w 371"/>
              <a:gd name="T81" fmla="*/ 99 h 258"/>
              <a:gd name="T82" fmla="*/ 219 w 371"/>
              <a:gd name="T83" fmla="*/ 106 h 258"/>
              <a:gd name="T84" fmla="*/ 196 w 371"/>
              <a:gd name="T85" fmla="*/ 106 h 258"/>
              <a:gd name="T86" fmla="*/ 174 w 371"/>
              <a:gd name="T87" fmla="*/ 106 h 258"/>
              <a:gd name="T88" fmla="*/ 151 w 371"/>
              <a:gd name="T89" fmla="*/ 106 h 258"/>
              <a:gd name="T90" fmla="*/ 128 w 371"/>
              <a:gd name="T91" fmla="*/ 106 h 258"/>
              <a:gd name="T92" fmla="*/ 106 w 371"/>
              <a:gd name="T93" fmla="*/ 99 h 258"/>
              <a:gd name="T94" fmla="*/ 91 w 371"/>
              <a:gd name="T95" fmla="*/ 91 h 258"/>
              <a:gd name="T96" fmla="*/ 76 w 371"/>
              <a:gd name="T97" fmla="*/ 83 h 258"/>
              <a:gd name="T98" fmla="*/ 60 w 371"/>
              <a:gd name="T99" fmla="*/ 68 h 258"/>
              <a:gd name="T100" fmla="*/ 60 w 371"/>
              <a:gd name="T101" fmla="*/ 53 h 258"/>
              <a:gd name="T102" fmla="*/ 38 w 371"/>
              <a:gd name="T103" fmla="*/ 30 h 258"/>
              <a:gd name="T104" fmla="*/ 45 w 371"/>
              <a:gd name="T105" fmla="*/ 8 h 258"/>
              <a:gd name="T106" fmla="*/ 15 w 371"/>
              <a:gd name="T107" fmla="*/ 15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71" h="258">
                <a:moveTo>
                  <a:pt x="15" y="15"/>
                </a:moveTo>
                <a:lnTo>
                  <a:pt x="30" y="0"/>
                </a:lnTo>
                <a:lnTo>
                  <a:pt x="23" y="0"/>
                </a:lnTo>
                <a:lnTo>
                  <a:pt x="45" y="8"/>
                </a:lnTo>
                <a:lnTo>
                  <a:pt x="15" y="8"/>
                </a:lnTo>
                <a:lnTo>
                  <a:pt x="15" y="15"/>
                </a:lnTo>
                <a:lnTo>
                  <a:pt x="8" y="23"/>
                </a:lnTo>
                <a:lnTo>
                  <a:pt x="8" y="30"/>
                </a:lnTo>
                <a:lnTo>
                  <a:pt x="8" y="38"/>
                </a:lnTo>
                <a:lnTo>
                  <a:pt x="0" y="53"/>
                </a:lnTo>
                <a:lnTo>
                  <a:pt x="0" y="61"/>
                </a:lnTo>
                <a:lnTo>
                  <a:pt x="0" y="68"/>
                </a:lnTo>
                <a:lnTo>
                  <a:pt x="0" y="76"/>
                </a:lnTo>
                <a:lnTo>
                  <a:pt x="0" y="83"/>
                </a:lnTo>
                <a:lnTo>
                  <a:pt x="0" y="91"/>
                </a:lnTo>
                <a:lnTo>
                  <a:pt x="0" y="99"/>
                </a:lnTo>
                <a:lnTo>
                  <a:pt x="0" y="106"/>
                </a:lnTo>
                <a:lnTo>
                  <a:pt x="0" y="114"/>
                </a:lnTo>
                <a:lnTo>
                  <a:pt x="8" y="121"/>
                </a:lnTo>
                <a:lnTo>
                  <a:pt x="8" y="136"/>
                </a:lnTo>
                <a:lnTo>
                  <a:pt x="8" y="144"/>
                </a:lnTo>
                <a:lnTo>
                  <a:pt x="15" y="144"/>
                </a:lnTo>
                <a:lnTo>
                  <a:pt x="15" y="151"/>
                </a:lnTo>
                <a:lnTo>
                  <a:pt x="23" y="151"/>
                </a:lnTo>
                <a:lnTo>
                  <a:pt x="23" y="159"/>
                </a:lnTo>
                <a:lnTo>
                  <a:pt x="23" y="167"/>
                </a:lnTo>
                <a:lnTo>
                  <a:pt x="30" y="167"/>
                </a:lnTo>
                <a:lnTo>
                  <a:pt x="30" y="174"/>
                </a:lnTo>
                <a:lnTo>
                  <a:pt x="38" y="174"/>
                </a:lnTo>
                <a:lnTo>
                  <a:pt x="38" y="182"/>
                </a:lnTo>
                <a:lnTo>
                  <a:pt x="45" y="182"/>
                </a:lnTo>
                <a:lnTo>
                  <a:pt x="45" y="189"/>
                </a:lnTo>
                <a:lnTo>
                  <a:pt x="53" y="189"/>
                </a:lnTo>
                <a:lnTo>
                  <a:pt x="53" y="197"/>
                </a:lnTo>
                <a:lnTo>
                  <a:pt x="60" y="197"/>
                </a:lnTo>
                <a:lnTo>
                  <a:pt x="60" y="204"/>
                </a:lnTo>
                <a:lnTo>
                  <a:pt x="68" y="204"/>
                </a:lnTo>
                <a:lnTo>
                  <a:pt x="68" y="212"/>
                </a:lnTo>
                <a:lnTo>
                  <a:pt x="76" y="212"/>
                </a:lnTo>
                <a:lnTo>
                  <a:pt x="83" y="212"/>
                </a:lnTo>
                <a:lnTo>
                  <a:pt x="83" y="227"/>
                </a:lnTo>
                <a:lnTo>
                  <a:pt x="91" y="227"/>
                </a:lnTo>
                <a:lnTo>
                  <a:pt x="98" y="227"/>
                </a:lnTo>
                <a:lnTo>
                  <a:pt x="106" y="227"/>
                </a:lnTo>
                <a:lnTo>
                  <a:pt x="113" y="227"/>
                </a:lnTo>
                <a:lnTo>
                  <a:pt x="113" y="235"/>
                </a:lnTo>
                <a:lnTo>
                  <a:pt x="121" y="235"/>
                </a:lnTo>
                <a:lnTo>
                  <a:pt x="121" y="242"/>
                </a:lnTo>
                <a:lnTo>
                  <a:pt x="128" y="242"/>
                </a:lnTo>
                <a:lnTo>
                  <a:pt x="136" y="242"/>
                </a:lnTo>
                <a:lnTo>
                  <a:pt x="144" y="242"/>
                </a:lnTo>
                <a:lnTo>
                  <a:pt x="144" y="250"/>
                </a:lnTo>
                <a:lnTo>
                  <a:pt x="151" y="250"/>
                </a:lnTo>
                <a:lnTo>
                  <a:pt x="159" y="250"/>
                </a:lnTo>
                <a:lnTo>
                  <a:pt x="166" y="250"/>
                </a:lnTo>
                <a:lnTo>
                  <a:pt x="174" y="250"/>
                </a:lnTo>
                <a:lnTo>
                  <a:pt x="181" y="250"/>
                </a:lnTo>
                <a:lnTo>
                  <a:pt x="181" y="257"/>
                </a:lnTo>
                <a:lnTo>
                  <a:pt x="189" y="257"/>
                </a:lnTo>
                <a:lnTo>
                  <a:pt x="196" y="257"/>
                </a:lnTo>
                <a:lnTo>
                  <a:pt x="204" y="257"/>
                </a:lnTo>
                <a:lnTo>
                  <a:pt x="212" y="257"/>
                </a:lnTo>
                <a:lnTo>
                  <a:pt x="219" y="257"/>
                </a:lnTo>
                <a:lnTo>
                  <a:pt x="227" y="257"/>
                </a:lnTo>
                <a:lnTo>
                  <a:pt x="234" y="250"/>
                </a:lnTo>
                <a:lnTo>
                  <a:pt x="242" y="250"/>
                </a:lnTo>
                <a:lnTo>
                  <a:pt x="249" y="250"/>
                </a:lnTo>
                <a:lnTo>
                  <a:pt x="257" y="250"/>
                </a:lnTo>
                <a:lnTo>
                  <a:pt x="257" y="242"/>
                </a:lnTo>
                <a:lnTo>
                  <a:pt x="265" y="242"/>
                </a:lnTo>
                <a:lnTo>
                  <a:pt x="265" y="235"/>
                </a:lnTo>
                <a:lnTo>
                  <a:pt x="272" y="235"/>
                </a:lnTo>
                <a:lnTo>
                  <a:pt x="280" y="235"/>
                </a:lnTo>
                <a:lnTo>
                  <a:pt x="280" y="227"/>
                </a:lnTo>
                <a:lnTo>
                  <a:pt x="287" y="227"/>
                </a:lnTo>
                <a:lnTo>
                  <a:pt x="287" y="212"/>
                </a:lnTo>
                <a:lnTo>
                  <a:pt x="295" y="204"/>
                </a:lnTo>
                <a:lnTo>
                  <a:pt x="302" y="204"/>
                </a:lnTo>
                <a:lnTo>
                  <a:pt x="302" y="197"/>
                </a:lnTo>
                <a:lnTo>
                  <a:pt x="310" y="197"/>
                </a:lnTo>
                <a:lnTo>
                  <a:pt x="310" y="189"/>
                </a:lnTo>
                <a:lnTo>
                  <a:pt x="317" y="182"/>
                </a:lnTo>
                <a:lnTo>
                  <a:pt x="325" y="174"/>
                </a:lnTo>
                <a:lnTo>
                  <a:pt x="333" y="167"/>
                </a:lnTo>
                <a:lnTo>
                  <a:pt x="333" y="159"/>
                </a:lnTo>
                <a:lnTo>
                  <a:pt x="340" y="151"/>
                </a:lnTo>
                <a:lnTo>
                  <a:pt x="348" y="144"/>
                </a:lnTo>
                <a:lnTo>
                  <a:pt x="348" y="136"/>
                </a:lnTo>
                <a:lnTo>
                  <a:pt x="355" y="136"/>
                </a:lnTo>
                <a:lnTo>
                  <a:pt x="355" y="121"/>
                </a:lnTo>
                <a:lnTo>
                  <a:pt x="363" y="114"/>
                </a:lnTo>
                <a:lnTo>
                  <a:pt x="363" y="106"/>
                </a:lnTo>
                <a:lnTo>
                  <a:pt x="363" y="99"/>
                </a:lnTo>
                <a:lnTo>
                  <a:pt x="370" y="91"/>
                </a:lnTo>
                <a:lnTo>
                  <a:pt x="370" y="83"/>
                </a:lnTo>
                <a:lnTo>
                  <a:pt x="370" y="76"/>
                </a:lnTo>
                <a:lnTo>
                  <a:pt x="370" y="68"/>
                </a:lnTo>
                <a:lnTo>
                  <a:pt x="370" y="61"/>
                </a:lnTo>
                <a:lnTo>
                  <a:pt x="370" y="53"/>
                </a:lnTo>
                <a:lnTo>
                  <a:pt x="363" y="38"/>
                </a:lnTo>
                <a:lnTo>
                  <a:pt x="355" y="38"/>
                </a:lnTo>
                <a:lnTo>
                  <a:pt x="348" y="30"/>
                </a:lnTo>
                <a:lnTo>
                  <a:pt x="340" y="30"/>
                </a:lnTo>
                <a:lnTo>
                  <a:pt x="340" y="38"/>
                </a:lnTo>
                <a:lnTo>
                  <a:pt x="333" y="38"/>
                </a:lnTo>
                <a:lnTo>
                  <a:pt x="325" y="38"/>
                </a:lnTo>
                <a:lnTo>
                  <a:pt x="325" y="53"/>
                </a:lnTo>
                <a:lnTo>
                  <a:pt x="317" y="53"/>
                </a:lnTo>
                <a:lnTo>
                  <a:pt x="310" y="53"/>
                </a:lnTo>
                <a:lnTo>
                  <a:pt x="310" y="61"/>
                </a:lnTo>
                <a:lnTo>
                  <a:pt x="302" y="61"/>
                </a:lnTo>
                <a:lnTo>
                  <a:pt x="302" y="68"/>
                </a:lnTo>
                <a:lnTo>
                  <a:pt x="295" y="68"/>
                </a:lnTo>
                <a:lnTo>
                  <a:pt x="287" y="68"/>
                </a:lnTo>
                <a:lnTo>
                  <a:pt x="287" y="76"/>
                </a:lnTo>
                <a:lnTo>
                  <a:pt x="280" y="76"/>
                </a:lnTo>
                <a:lnTo>
                  <a:pt x="280" y="83"/>
                </a:lnTo>
                <a:lnTo>
                  <a:pt x="272" y="83"/>
                </a:lnTo>
                <a:lnTo>
                  <a:pt x="265" y="83"/>
                </a:lnTo>
                <a:lnTo>
                  <a:pt x="265" y="91"/>
                </a:lnTo>
                <a:lnTo>
                  <a:pt x="257" y="91"/>
                </a:lnTo>
                <a:lnTo>
                  <a:pt x="249" y="91"/>
                </a:lnTo>
                <a:lnTo>
                  <a:pt x="242" y="99"/>
                </a:lnTo>
                <a:lnTo>
                  <a:pt x="234" y="99"/>
                </a:lnTo>
                <a:lnTo>
                  <a:pt x="227" y="99"/>
                </a:lnTo>
                <a:lnTo>
                  <a:pt x="219" y="106"/>
                </a:lnTo>
                <a:lnTo>
                  <a:pt x="212" y="106"/>
                </a:lnTo>
                <a:lnTo>
                  <a:pt x="204" y="106"/>
                </a:lnTo>
                <a:lnTo>
                  <a:pt x="196" y="106"/>
                </a:lnTo>
                <a:lnTo>
                  <a:pt x="189" y="106"/>
                </a:lnTo>
                <a:lnTo>
                  <a:pt x="181" y="106"/>
                </a:lnTo>
                <a:lnTo>
                  <a:pt x="174" y="106"/>
                </a:lnTo>
                <a:lnTo>
                  <a:pt x="166" y="106"/>
                </a:lnTo>
                <a:lnTo>
                  <a:pt x="159" y="106"/>
                </a:lnTo>
                <a:lnTo>
                  <a:pt x="151" y="106"/>
                </a:lnTo>
                <a:lnTo>
                  <a:pt x="144" y="106"/>
                </a:lnTo>
                <a:lnTo>
                  <a:pt x="136" y="106"/>
                </a:lnTo>
                <a:lnTo>
                  <a:pt x="128" y="106"/>
                </a:lnTo>
                <a:lnTo>
                  <a:pt x="121" y="106"/>
                </a:lnTo>
                <a:lnTo>
                  <a:pt x="113" y="99"/>
                </a:lnTo>
                <a:lnTo>
                  <a:pt x="106" y="99"/>
                </a:lnTo>
                <a:lnTo>
                  <a:pt x="98" y="99"/>
                </a:lnTo>
                <a:lnTo>
                  <a:pt x="98" y="91"/>
                </a:lnTo>
                <a:lnTo>
                  <a:pt x="91" y="91"/>
                </a:lnTo>
                <a:lnTo>
                  <a:pt x="83" y="91"/>
                </a:lnTo>
                <a:lnTo>
                  <a:pt x="83" y="83"/>
                </a:lnTo>
                <a:lnTo>
                  <a:pt x="76" y="83"/>
                </a:lnTo>
                <a:lnTo>
                  <a:pt x="68" y="76"/>
                </a:lnTo>
                <a:lnTo>
                  <a:pt x="68" y="68"/>
                </a:lnTo>
                <a:lnTo>
                  <a:pt x="60" y="68"/>
                </a:lnTo>
                <a:lnTo>
                  <a:pt x="53" y="68"/>
                </a:lnTo>
                <a:lnTo>
                  <a:pt x="53" y="61"/>
                </a:lnTo>
                <a:lnTo>
                  <a:pt x="60" y="53"/>
                </a:lnTo>
                <a:lnTo>
                  <a:pt x="45" y="53"/>
                </a:lnTo>
                <a:lnTo>
                  <a:pt x="45" y="38"/>
                </a:lnTo>
                <a:lnTo>
                  <a:pt x="38" y="30"/>
                </a:lnTo>
                <a:lnTo>
                  <a:pt x="60" y="23"/>
                </a:lnTo>
                <a:lnTo>
                  <a:pt x="45" y="23"/>
                </a:lnTo>
                <a:lnTo>
                  <a:pt x="45" y="8"/>
                </a:lnTo>
                <a:lnTo>
                  <a:pt x="23" y="8"/>
                </a:lnTo>
                <a:lnTo>
                  <a:pt x="15" y="8"/>
                </a:lnTo>
                <a:lnTo>
                  <a:pt x="15" y="15"/>
                </a:lnTo>
              </a:path>
            </a:pathLst>
          </a:custGeom>
          <a:solidFill>
            <a:srgbClr val="800040"/>
          </a:solidFill>
          <a:ln w="12700" cap="rnd" cmpd="sng">
            <a:solidFill>
              <a:srgbClr val="A100A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604022" y="5229226"/>
            <a:ext cx="1274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0000"/>
                </a:solidFill>
                <a:latin typeface="Arial"/>
              </a:rPr>
              <a:t>Macrófago</a:t>
            </a:r>
          </a:p>
        </p:txBody>
      </p:sp>
      <p:sp>
        <p:nvSpPr>
          <p:cNvPr id="4113" name="Freeform 17"/>
          <p:cNvSpPr>
            <a:spLocks/>
          </p:cNvSpPr>
          <p:nvPr/>
        </p:nvSpPr>
        <p:spPr bwMode="auto">
          <a:xfrm rot="2242549">
            <a:off x="364331" y="5876925"/>
            <a:ext cx="1214438" cy="287338"/>
          </a:xfrm>
          <a:custGeom>
            <a:avLst/>
            <a:gdLst>
              <a:gd name="T0" fmla="*/ 91 w 568"/>
              <a:gd name="T1" fmla="*/ 37 h 552"/>
              <a:gd name="T2" fmla="*/ 83 w 568"/>
              <a:gd name="T3" fmla="*/ 68 h 552"/>
              <a:gd name="T4" fmla="*/ 68 w 568"/>
              <a:gd name="T5" fmla="*/ 105 h 552"/>
              <a:gd name="T6" fmla="*/ 53 w 568"/>
              <a:gd name="T7" fmla="*/ 136 h 552"/>
              <a:gd name="T8" fmla="*/ 38 w 568"/>
              <a:gd name="T9" fmla="*/ 166 h 552"/>
              <a:gd name="T10" fmla="*/ 23 w 568"/>
              <a:gd name="T11" fmla="*/ 196 h 552"/>
              <a:gd name="T12" fmla="*/ 15 w 568"/>
              <a:gd name="T13" fmla="*/ 226 h 552"/>
              <a:gd name="T14" fmla="*/ 8 w 568"/>
              <a:gd name="T15" fmla="*/ 257 h 552"/>
              <a:gd name="T16" fmla="*/ 0 w 568"/>
              <a:gd name="T17" fmla="*/ 294 h 552"/>
              <a:gd name="T18" fmla="*/ 0 w 568"/>
              <a:gd name="T19" fmla="*/ 332 h 552"/>
              <a:gd name="T20" fmla="*/ 0 w 568"/>
              <a:gd name="T21" fmla="*/ 370 h 552"/>
              <a:gd name="T22" fmla="*/ 8 w 568"/>
              <a:gd name="T23" fmla="*/ 400 h 552"/>
              <a:gd name="T24" fmla="*/ 23 w 568"/>
              <a:gd name="T25" fmla="*/ 430 h 552"/>
              <a:gd name="T26" fmla="*/ 46 w 568"/>
              <a:gd name="T27" fmla="*/ 453 h 552"/>
              <a:gd name="T28" fmla="*/ 76 w 568"/>
              <a:gd name="T29" fmla="*/ 483 h 552"/>
              <a:gd name="T30" fmla="*/ 106 w 568"/>
              <a:gd name="T31" fmla="*/ 498 h 552"/>
              <a:gd name="T32" fmla="*/ 144 w 568"/>
              <a:gd name="T33" fmla="*/ 514 h 552"/>
              <a:gd name="T34" fmla="*/ 182 w 568"/>
              <a:gd name="T35" fmla="*/ 529 h 552"/>
              <a:gd name="T36" fmla="*/ 219 w 568"/>
              <a:gd name="T37" fmla="*/ 536 h 552"/>
              <a:gd name="T38" fmla="*/ 257 w 568"/>
              <a:gd name="T39" fmla="*/ 544 h 552"/>
              <a:gd name="T40" fmla="*/ 295 w 568"/>
              <a:gd name="T41" fmla="*/ 544 h 552"/>
              <a:gd name="T42" fmla="*/ 340 w 568"/>
              <a:gd name="T43" fmla="*/ 551 h 552"/>
              <a:gd name="T44" fmla="*/ 378 w 568"/>
              <a:gd name="T45" fmla="*/ 551 h 552"/>
              <a:gd name="T46" fmla="*/ 416 w 568"/>
              <a:gd name="T47" fmla="*/ 544 h 552"/>
              <a:gd name="T48" fmla="*/ 446 w 568"/>
              <a:gd name="T49" fmla="*/ 529 h 552"/>
              <a:gd name="T50" fmla="*/ 476 w 568"/>
              <a:gd name="T51" fmla="*/ 514 h 552"/>
              <a:gd name="T52" fmla="*/ 499 w 568"/>
              <a:gd name="T53" fmla="*/ 498 h 552"/>
              <a:gd name="T54" fmla="*/ 514 w 568"/>
              <a:gd name="T55" fmla="*/ 476 h 552"/>
              <a:gd name="T56" fmla="*/ 529 w 568"/>
              <a:gd name="T57" fmla="*/ 453 h 552"/>
              <a:gd name="T58" fmla="*/ 552 w 568"/>
              <a:gd name="T59" fmla="*/ 423 h 552"/>
              <a:gd name="T60" fmla="*/ 559 w 568"/>
              <a:gd name="T61" fmla="*/ 385 h 552"/>
              <a:gd name="T62" fmla="*/ 567 w 568"/>
              <a:gd name="T63" fmla="*/ 355 h 552"/>
              <a:gd name="T64" fmla="*/ 567 w 568"/>
              <a:gd name="T65" fmla="*/ 317 h 552"/>
              <a:gd name="T66" fmla="*/ 567 w 568"/>
              <a:gd name="T67" fmla="*/ 279 h 552"/>
              <a:gd name="T68" fmla="*/ 559 w 568"/>
              <a:gd name="T69" fmla="*/ 249 h 552"/>
              <a:gd name="T70" fmla="*/ 552 w 568"/>
              <a:gd name="T71" fmla="*/ 219 h 552"/>
              <a:gd name="T72" fmla="*/ 537 w 568"/>
              <a:gd name="T73" fmla="*/ 181 h 552"/>
              <a:gd name="T74" fmla="*/ 522 w 568"/>
              <a:gd name="T75" fmla="*/ 151 h 552"/>
              <a:gd name="T76" fmla="*/ 514 w 568"/>
              <a:gd name="T77" fmla="*/ 121 h 552"/>
              <a:gd name="T78" fmla="*/ 499 w 568"/>
              <a:gd name="T79" fmla="*/ 90 h 552"/>
              <a:gd name="T80" fmla="*/ 499 w 568"/>
              <a:gd name="T81" fmla="*/ 53 h 552"/>
              <a:gd name="T82" fmla="*/ 499 w 568"/>
              <a:gd name="T83" fmla="*/ 15 h 552"/>
              <a:gd name="T84" fmla="*/ 491 w 568"/>
              <a:gd name="T85" fmla="*/ 15 h 552"/>
              <a:gd name="T86" fmla="*/ 476 w 568"/>
              <a:gd name="T87" fmla="*/ 37 h 552"/>
              <a:gd name="T88" fmla="*/ 454 w 568"/>
              <a:gd name="T89" fmla="*/ 60 h 552"/>
              <a:gd name="T90" fmla="*/ 423 w 568"/>
              <a:gd name="T91" fmla="*/ 75 h 552"/>
              <a:gd name="T92" fmla="*/ 393 w 568"/>
              <a:gd name="T93" fmla="*/ 90 h 552"/>
              <a:gd name="T94" fmla="*/ 363 w 568"/>
              <a:gd name="T95" fmla="*/ 98 h 552"/>
              <a:gd name="T96" fmla="*/ 325 w 568"/>
              <a:gd name="T97" fmla="*/ 98 h 552"/>
              <a:gd name="T98" fmla="*/ 287 w 568"/>
              <a:gd name="T99" fmla="*/ 98 h 552"/>
              <a:gd name="T100" fmla="*/ 250 w 568"/>
              <a:gd name="T101" fmla="*/ 98 h 552"/>
              <a:gd name="T102" fmla="*/ 219 w 568"/>
              <a:gd name="T103" fmla="*/ 90 h 552"/>
              <a:gd name="T104" fmla="*/ 197 w 568"/>
              <a:gd name="T105" fmla="*/ 75 h 552"/>
              <a:gd name="T106" fmla="*/ 166 w 568"/>
              <a:gd name="T107" fmla="*/ 60 h 552"/>
              <a:gd name="T108" fmla="*/ 129 w 568"/>
              <a:gd name="T109" fmla="*/ 22 h 552"/>
              <a:gd name="T110" fmla="*/ 129 w 568"/>
              <a:gd name="T111" fmla="*/ 0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8" h="552">
                <a:moveTo>
                  <a:pt x="98" y="7"/>
                </a:moveTo>
                <a:lnTo>
                  <a:pt x="98" y="15"/>
                </a:lnTo>
                <a:lnTo>
                  <a:pt x="98" y="22"/>
                </a:lnTo>
                <a:lnTo>
                  <a:pt x="91" y="30"/>
                </a:lnTo>
                <a:lnTo>
                  <a:pt x="91" y="37"/>
                </a:lnTo>
                <a:lnTo>
                  <a:pt x="91" y="45"/>
                </a:lnTo>
                <a:lnTo>
                  <a:pt x="91" y="53"/>
                </a:lnTo>
                <a:lnTo>
                  <a:pt x="91" y="60"/>
                </a:lnTo>
                <a:lnTo>
                  <a:pt x="91" y="68"/>
                </a:lnTo>
                <a:lnTo>
                  <a:pt x="83" y="68"/>
                </a:lnTo>
                <a:lnTo>
                  <a:pt x="83" y="75"/>
                </a:lnTo>
                <a:lnTo>
                  <a:pt x="83" y="83"/>
                </a:lnTo>
                <a:lnTo>
                  <a:pt x="76" y="90"/>
                </a:lnTo>
                <a:lnTo>
                  <a:pt x="76" y="98"/>
                </a:lnTo>
                <a:lnTo>
                  <a:pt x="68" y="105"/>
                </a:lnTo>
                <a:lnTo>
                  <a:pt x="68" y="113"/>
                </a:lnTo>
                <a:lnTo>
                  <a:pt x="61" y="121"/>
                </a:lnTo>
                <a:lnTo>
                  <a:pt x="61" y="128"/>
                </a:lnTo>
                <a:lnTo>
                  <a:pt x="53" y="128"/>
                </a:lnTo>
                <a:lnTo>
                  <a:pt x="53" y="136"/>
                </a:lnTo>
                <a:lnTo>
                  <a:pt x="53" y="143"/>
                </a:lnTo>
                <a:lnTo>
                  <a:pt x="46" y="143"/>
                </a:lnTo>
                <a:lnTo>
                  <a:pt x="46" y="151"/>
                </a:lnTo>
                <a:lnTo>
                  <a:pt x="38" y="158"/>
                </a:lnTo>
                <a:lnTo>
                  <a:pt x="38" y="166"/>
                </a:lnTo>
                <a:lnTo>
                  <a:pt x="30" y="173"/>
                </a:lnTo>
                <a:lnTo>
                  <a:pt x="30" y="181"/>
                </a:lnTo>
                <a:lnTo>
                  <a:pt x="30" y="189"/>
                </a:lnTo>
                <a:lnTo>
                  <a:pt x="30" y="196"/>
                </a:lnTo>
                <a:lnTo>
                  <a:pt x="23" y="196"/>
                </a:lnTo>
                <a:lnTo>
                  <a:pt x="23" y="204"/>
                </a:lnTo>
                <a:lnTo>
                  <a:pt x="23" y="211"/>
                </a:lnTo>
                <a:lnTo>
                  <a:pt x="23" y="219"/>
                </a:lnTo>
                <a:lnTo>
                  <a:pt x="15" y="219"/>
                </a:lnTo>
                <a:lnTo>
                  <a:pt x="15" y="226"/>
                </a:lnTo>
                <a:lnTo>
                  <a:pt x="15" y="234"/>
                </a:lnTo>
                <a:lnTo>
                  <a:pt x="15" y="241"/>
                </a:lnTo>
                <a:lnTo>
                  <a:pt x="8" y="241"/>
                </a:lnTo>
                <a:lnTo>
                  <a:pt x="8" y="249"/>
                </a:lnTo>
                <a:lnTo>
                  <a:pt x="8" y="257"/>
                </a:lnTo>
                <a:lnTo>
                  <a:pt x="0" y="264"/>
                </a:lnTo>
                <a:lnTo>
                  <a:pt x="0" y="272"/>
                </a:lnTo>
                <a:lnTo>
                  <a:pt x="0" y="279"/>
                </a:lnTo>
                <a:lnTo>
                  <a:pt x="0" y="287"/>
                </a:lnTo>
                <a:lnTo>
                  <a:pt x="0" y="294"/>
                </a:lnTo>
                <a:lnTo>
                  <a:pt x="0" y="302"/>
                </a:lnTo>
                <a:lnTo>
                  <a:pt x="0" y="310"/>
                </a:lnTo>
                <a:lnTo>
                  <a:pt x="0" y="317"/>
                </a:lnTo>
                <a:lnTo>
                  <a:pt x="0" y="325"/>
                </a:lnTo>
                <a:lnTo>
                  <a:pt x="0" y="332"/>
                </a:lnTo>
                <a:lnTo>
                  <a:pt x="0" y="340"/>
                </a:lnTo>
                <a:lnTo>
                  <a:pt x="0" y="347"/>
                </a:lnTo>
                <a:lnTo>
                  <a:pt x="0" y="355"/>
                </a:lnTo>
                <a:lnTo>
                  <a:pt x="0" y="362"/>
                </a:lnTo>
                <a:lnTo>
                  <a:pt x="0" y="370"/>
                </a:lnTo>
                <a:lnTo>
                  <a:pt x="8" y="370"/>
                </a:lnTo>
                <a:lnTo>
                  <a:pt x="8" y="378"/>
                </a:lnTo>
                <a:lnTo>
                  <a:pt x="8" y="385"/>
                </a:lnTo>
                <a:lnTo>
                  <a:pt x="8" y="393"/>
                </a:lnTo>
                <a:lnTo>
                  <a:pt x="8" y="400"/>
                </a:lnTo>
                <a:lnTo>
                  <a:pt x="15" y="408"/>
                </a:lnTo>
                <a:lnTo>
                  <a:pt x="15" y="415"/>
                </a:lnTo>
                <a:lnTo>
                  <a:pt x="15" y="423"/>
                </a:lnTo>
                <a:lnTo>
                  <a:pt x="15" y="430"/>
                </a:lnTo>
                <a:lnTo>
                  <a:pt x="23" y="430"/>
                </a:lnTo>
                <a:lnTo>
                  <a:pt x="23" y="438"/>
                </a:lnTo>
                <a:lnTo>
                  <a:pt x="30" y="438"/>
                </a:lnTo>
                <a:lnTo>
                  <a:pt x="30" y="446"/>
                </a:lnTo>
                <a:lnTo>
                  <a:pt x="38" y="453"/>
                </a:lnTo>
                <a:lnTo>
                  <a:pt x="46" y="453"/>
                </a:lnTo>
                <a:lnTo>
                  <a:pt x="53" y="461"/>
                </a:lnTo>
                <a:lnTo>
                  <a:pt x="61" y="468"/>
                </a:lnTo>
                <a:lnTo>
                  <a:pt x="61" y="476"/>
                </a:lnTo>
                <a:lnTo>
                  <a:pt x="68" y="476"/>
                </a:lnTo>
                <a:lnTo>
                  <a:pt x="76" y="483"/>
                </a:lnTo>
                <a:lnTo>
                  <a:pt x="76" y="491"/>
                </a:lnTo>
                <a:lnTo>
                  <a:pt x="83" y="491"/>
                </a:lnTo>
                <a:lnTo>
                  <a:pt x="91" y="491"/>
                </a:lnTo>
                <a:lnTo>
                  <a:pt x="98" y="498"/>
                </a:lnTo>
                <a:lnTo>
                  <a:pt x="106" y="498"/>
                </a:lnTo>
                <a:lnTo>
                  <a:pt x="114" y="506"/>
                </a:lnTo>
                <a:lnTo>
                  <a:pt x="121" y="506"/>
                </a:lnTo>
                <a:lnTo>
                  <a:pt x="129" y="514"/>
                </a:lnTo>
                <a:lnTo>
                  <a:pt x="136" y="514"/>
                </a:lnTo>
                <a:lnTo>
                  <a:pt x="144" y="514"/>
                </a:lnTo>
                <a:lnTo>
                  <a:pt x="151" y="521"/>
                </a:lnTo>
                <a:lnTo>
                  <a:pt x="159" y="521"/>
                </a:lnTo>
                <a:lnTo>
                  <a:pt x="166" y="521"/>
                </a:lnTo>
                <a:lnTo>
                  <a:pt x="174" y="521"/>
                </a:lnTo>
                <a:lnTo>
                  <a:pt x="182" y="529"/>
                </a:lnTo>
                <a:lnTo>
                  <a:pt x="189" y="529"/>
                </a:lnTo>
                <a:lnTo>
                  <a:pt x="197" y="529"/>
                </a:lnTo>
                <a:lnTo>
                  <a:pt x="204" y="529"/>
                </a:lnTo>
                <a:lnTo>
                  <a:pt x="212" y="536"/>
                </a:lnTo>
                <a:lnTo>
                  <a:pt x="219" y="536"/>
                </a:lnTo>
                <a:lnTo>
                  <a:pt x="227" y="536"/>
                </a:lnTo>
                <a:lnTo>
                  <a:pt x="234" y="536"/>
                </a:lnTo>
                <a:lnTo>
                  <a:pt x="242" y="544"/>
                </a:lnTo>
                <a:lnTo>
                  <a:pt x="250" y="544"/>
                </a:lnTo>
                <a:lnTo>
                  <a:pt x="257" y="544"/>
                </a:lnTo>
                <a:lnTo>
                  <a:pt x="265" y="544"/>
                </a:lnTo>
                <a:lnTo>
                  <a:pt x="272" y="544"/>
                </a:lnTo>
                <a:lnTo>
                  <a:pt x="280" y="544"/>
                </a:lnTo>
                <a:lnTo>
                  <a:pt x="287" y="544"/>
                </a:lnTo>
                <a:lnTo>
                  <a:pt x="295" y="544"/>
                </a:lnTo>
                <a:lnTo>
                  <a:pt x="302" y="544"/>
                </a:lnTo>
                <a:lnTo>
                  <a:pt x="310" y="544"/>
                </a:lnTo>
                <a:lnTo>
                  <a:pt x="318" y="551"/>
                </a:lnTo>
                <a:lnTo>
                  <a:pt x="325" y="551"/>
                </a:lnTo>
                <a:lnTo>
                  <a:pt x="340" y="551"/>
                </a:lnTo>
                <a:lnTo>
                  <a:pt x="348" y="551"/>
                </a:lnTo>
                <a:lnTo>
                  <a:pt x="355" y="551"/>
                </a:lnTo>
                <a:lnTo>
                  <a:pt x="363" y="551"/>
                </a:lnTo>
                <a:lnTo>
                  <a:pt x="371" y="551"/>
                </a:lnTo>
                <a:lnTo>
                  <a:pt x="378" y="551"/>
                </a:lnTo>
                <a:lnTo>
                  <a:pt x="386" y="551"/>
                </a:lnTo>
                <a:lnTo>
                  <a:pt x="393" y="544"/>
                </a:lnTo>
                <a:lnTo>
                  <a:pt x="401" y="544"/>
                </a:lnTo>
                <a:lnTo>
                  <a:pt x="408" y="544"/>
                </a:lnTo>
                <a:lnTo>
                  <a:pt x="416" y="544"/>
                </a:lnTo>
                <a:lnTo>
                  <a:pt x="423" y="544"/>
                </a:lnTo>
                <a:lnTo>
                  <a:pt x="431" y="536"/>
                </a:lnTo>
                <a:lnTo>
                  <a:pt x="439" y="536"/>
                </a:lnTo>
                <a:lnTo>
                  <a:pt x="446" y="536"/>
                </a:lnTo>
                <a:lnTo>
                  <a:pt x="446" y="529"/>
                </a:lnTo>
                <a:lnTo>
                  <a:pt x="454" y="529"/>
                </a:lnTo>
                <a:lnTo>
                  <a:pt x="461" y="529"/>
                </a:lnTo>
                <a:lnTo>
                  <a:pt x="461" y="521"/>
                </a:lnTo>
                <a:lnTo>
                  <a:pt x="469" y="521"/>
                </a:lnTo>
                <a:lnTo>
                  <a:pt x="476" y="514"/>
                </a:lnTo>
                <a:lnTo>
                  <a:pt x="484" y="514"/>
                </a:lnTo>
                <a:lnTo>
                  <a:pt x="484" y="506"/>
                </a:lnTo>
                <a:lnTo>
                  <a:pt x="491" y="506"/>
                </a:lnTo>
                <a:lnTo>
                  <a:pt x="491" y="498"/>
                </a:lnTo>
                <a:lnTo>
                  <a:pt x="499" y="498"/>
                </a:lnTo>
                <a:lnTo>
                  <a:pt x="499" y="491"/>
                </a:lnTo>
                <a:lnTo>
                  <a:pt x="507" y="491"/>
                </a:lnTo>
                <a:lnTo>
                  <a:pt x="507" y="483"/>
                </a:lnTo>
                <a:lnTo>
                  <a:pt x="514" y="483"/>
                </a:lnTo>
                <a:lnTo>
                  <a:pt x="514" y="476"/>
                </a:lnTo>
                <a:lnTo>
                  <a:pt x="522" y="476"/>
                </a:lnTo>
                <a:lnTo>
                  <a:pt x="522" y="468"/>
                </a:lnTo>
                <a:lnTo>
                  <a:pt x="529" y="468"/>
                </a:lnTo>
                <a:lnTo>
                  <a:pt x="529" y="461"/>
                </a:lnTo>
                <a:lnTo>
                  <a:pt x="529" y="453"/>
                </a:lnTo>
                <a:lnTo>
                  <a:pt x="537" y="453"/>
                </a:lnTo>
                <a:lnTo>
                  <a:pt x="537" y="446"/>
                </a:lnTo>
                <a:lnTo>
                  <a:pt x="544" y="438"/>
                </a:lnTo>
                <a:lnTo>
                  <a:pt x="552" y="430"/>
                </a:lnTo>
                <a:lnTo>
                  <a:pt x="552" y="423"/>
                </a:lnTo>
                <a:lnTo>
                  <a:pt x="552" y="415"/>
                </a:lnTo>
                <a:lnTo>
                  <a:pt x="559" y="408"/>
                </a:lnTo>
                <a:lnTo>
                  <a:pt x="559" y="400"/>
                </a:lnTo>
                <a:lnTo>
                  <a:pt x="559" y="393"/>
                </a:lnTo>
                <a:lnTo>
                  <a:pt x="559" y="385"/>
                </a:lnTo>
                <a:lnTo>
                  <a:pt x="559" y="378"/>
                </a:lnTo>
                <a:lnTo>
                  <a:pt x="567" y="378"/>
                </a:lnTo>
                <a:lnTo>
                  <a:pt x="567" y="370"/>
                </a:lnTo>
                <a:lnTo>
                  <a:pt x="567" y="362"/>
                </a:lnTo>
                <a:lnTo>
                  <a:pt x="567" y="355"/>
                </a:lnTo>
                <a:lnTo>
                  <a:pt x="567" y="347"/>
                </a:lnTo>
                <a:lnTo>
                  <a:pt x="567" y="340"/>
                </a:lnTo>
                <a:lnTo>
                  <a:pt x="567" y="332"/>
                </a:lnTo>
                <a:lnTo>
                  <a:pt x="567" y="325"/>
                </a:lnTo>
                <a:lnTo>
                  <a:pt x="567" y="317"/>
                </a:lnTo>
                <a:lnTo>
                  <a:pt x="567" y="310"/>
                </a:lnTo>
                <a:lnTo>
                  <a:pt x="567" y="302"/>
                </a:lnTo>
                <a:lnTo>
                  <a:pt x="567" y="294"/>
                </a:lnTo>
                <a:lnTo>
                  <a:pt x="567" y="287"/>
                </a:lnTo>
                <a:lnTo>
                  <a:pt x="567" y="279"/>
                </a:lnTo>
                <a:lnTo>
                  <a:pt x="567" y="272"/>
                </a:lnTo>
                <a:lnTo>
                  <a:pt x="567" y="264"/>
                </a:lnTo>
                <a:lnTo>
                  <a:pt x="567" y="257"/>
                </a:lnTo>
                <a:lnTo>
                  <a:pt x="567" y="249"/>
                </a:lnTo>
                <a:lnTo>
                  <a:pt x="559" y="249"/>
                </a:lnTo>
                <a:lnTo>
                  <a:pt x="559" y="241"/>
                </a:lnTo>
                <a:lnTo>
                  <a:pt x="559" y="234"/>
                </a:lnTo>
                <a:lnTo>
                  <a:pt x="552" y="234"/>
                </a:lnTo>
                <a:lnTo>
                  <a:pt x="552" y="226"/>
                </a:lnTo>
                <a:lnTo>
                  <a:pt x="552" y="219"/>
                </a:lnTo>
                <a:lnTo>
                  <a:pt x="544" y="211"/>
                </a:lnTo>
                <a:lnTo>
                  <a:pt x="544" y="204"/>
                </a:lnTo>
                <a:lnTo>
                  <a:pt x="537" y="196"/>
                </a:lnTo>
                <a:lnTo>
                  <a:pt x="537" y="189"/>
                </a:lnTo>
                <a:lnTo>
                  <a:pt x="537" y="181"/>
                </a:lnTo>
                <a:lnTo>
                  <a:pt x="529" y="181"/>
                </a:lnTo>
                <a:lnTo>
                  <a:pt x="529" y="173"/>
                </a:lnTo>
                <a:lnTo>
                  <a:pt x="529" y="166"/>
                </a:lnTo>
                <a:lnTo>
                  <a:pt x="522" y="158"/>
                </a:lnTo>
                <a:lnTo>
                  <a:pt x="522" y="151"/>
                </a:lnTo>
                <a:lnTo>
                  <a:pt x="522" y="143"/>
                </a:lnTo>
                <a:lnTo>
                  <a:pt x="514" y="143"/>
                </a:lnTo>
                <a:lnTo>
                  <a:pt x="514" y="136"/>
                </a:lnTo>
                <a:lnTo>
                  <a:pt x="514" y="128"/>
                </a:lnTo>
                <a:lnTo>
                  <a:pt x="514" y="121"/>
                </a:lnTo>
                <a:lnTo>
                  <a:pt x="507" y="121"/>
                </a:lnTo>
                <a:lnTo>
                  <a:pt x="507" y="113"/>
                </a:lnTo>
                <a:lnTo>
                  <a:pt x="507" y="105"/>
                </a:lnTo>
                <a:lnTo>
                  <a:pt x="507" y="98"/>
                </a:lnTo>
                <a:lnTo>
                  <a:pt x="499" y="90"/>
                </a:lnTo>
                <a:lnTo>
                  <a:pt x="499" y="83"/>
                </a:lnTo>
                <a:lnTo>
                  <a:pt x="499" y="75"/>
                </a:lnTo>
                <a:lnTo>
                  <a:pt x="499" y="68"/>
                </a:lnTo>
                <a:lnTo>
                  <a:pt x="499" y="60"/>
                </a:lnTo>
                <a:lnTo>
                  <a:pt x="499" y="53"/>
                </a:lnTo>
                <a:lnTo>
                  <a:pt x="499" y="45"/>
                </a:lnTo>
                <a:lnTo>
                  <a:pt x="499" y="37"/>
                </a:lnTo>
                <a:lnTo>
                  <a:pt x="499" y="30"/>
                </a:lnTo>
                <a:lnTo>
                  <a:pt x="499" y="22"/>
                </a:lnTo>
                <a:lnTo>
                  <a:pt x="499" y="15"/>
                </a:lnTo>
                <a:lnTo>
                  <a:pt x="499" y="7"/>
                </a:lnTo>
                <a:lnTo>
                  <a:pt x="499" y="0"/>
                </a:lnTo>
                <a:lnTo>
                  <a:pt x="499" y="7"/>
                </a:lnTo>
                <a:lnTo>
                  <a:pt x="491" y="7"/>
                </a:lnTo>
                <a:lnTo>
                  <a:pt x="491" y="15"/>
                </a:lnTo>
                <a:lnTo>
                  <a:pt x="491" y="22"/>
                </a:lnTo>
                <a:lnTo>
                  <a:pt x="484" y="22"/>
                </a:lnTo>
                <a:lnTo>
                  <a:pt x="484" y="30"/>
                </a:lnTo>
                <a:lnTo>
                  <a:pt x="484" y="37"/>
                </a:lnTo>
                <a:lnTo>
                  <a:pt x="476" y="37"/>
                </a:lnTo>
                <a:lnTo>
                  <a:pt x="476" y="45"/>
                </a:lnTo>
                <a:lnTo>
                  <a:pt x="469" y="45"/>
                </a:lnTo>
                <a:lnTo>
                  <a:pt x="469" y="53"/>
                </a:lnTo>
                <a:lnTo>
                  <a:pt x="461" y="53"/>
                </a:lnTo>
                <a:lnTo>
                  <a:pt x="454" y="60"/>
                </a:lnTo>
                <a:lnTo>
                  <a:pt x="446" y="60"/>
                </a:lnTo>
                <a:lnTo>
                  <a:pt x="446" y="68"/>
                </a:lnTo>
                <a:lnTo>
                  <a:pt x="439" y="68"/>
                </a:lnTo>
                <a:lnTo>
                  <a:pt x="431" y="75"/>
                </a:lnTo>
                <a:lnTo>
                  <a:pt x="423" y="75"/>
                </a:lnTo>
                <a:lnTo>
                  <a:pt x="423" y="83"/>
                </a:lnTo>
                <a:lnTo>
                  <a:pt x="416" y="83"/>
                </a:lnTo>
                <a:lnTo>
                  <a:pt x="408" y="83"/>
                </a:lnTo>
                <a:lnTo>
                  <a:pt x="401" y="90"/>
                </a:lnTo>
                <a:lnTo>
                  <a:pt x="393" y="90"/>
                </a:lnTo>
                <a:lnTo>
                  <a:pt x="393" y="98"/>
                </a:lnTo>
                <a:lnTo>
                  <a:pt x="386" y="98"/>
                </a:lnTo>
                <a:lnTo>
                  <a:pt x="378" y="98"/>
                </a:lnTo>
                <a:lnTo>
                  <a:pt x="371" y="98"/>
                </a:lnTo>
                <a:lnTo>
                  <a:pt x="363" y="98"/>
                </a:lnTo>
                <a:lnTo>
                  <a:pt x="355" y="98"/>
                </a:lnTo>
                <a:lnTo>
                  <a:pt x="348" y="98"/>
                </a:lnTo>
                <a:lnTo>
                  <a:pt x="340" y="98"/>
                </a:lnTo>
                <a:lnTo>
                  <a:pt x="333" y="98"/>
                </a:lnTo>
                <a:lnTo>
                  <a:pt x="325" y="98"/>
                </a:lnTo>
                <a:lnTo>
                  <a:pt x="318" y="98"/>
                </a:lnTo>
                <a:lnTo>
                  <a:pt x="310" y="98"/>
                </a:lnTo>
                <a:lnTo>
                  <a:pt x="302" y="98"/>
                </a:lnTo>
                <a:lnTo>
                  <a:pt x="295" y="98"/>
                </a:lnTo>
                <a:lnTo>
                  <a:pt x="287" y="98"/>
                </a:lnTo>
                <a:lnTo>
                  <a:pt x="280" y="98"/>
                </a:lnTo>
                <a:lnTo>
                  <a:pt x="272" y="98"/>
                </a:lnTo>
                <a:lnTo>
                  <a:pt x="265" y="98"/>
                </a:lnTo>
                <a:lnTo>
                  <a:pt x="257" y="98"/>
                </a:lnTo>
                <a:lnTo>
                  <a:pt x="250" y="98"/>
                </a:lnTo>
                <a:lnTo>
                  <a:pt x="242" y="98"/>
                </a:lnTo>
                <a:lnTo>
                  <a:pt x="234" y="98"/>
                </a:lnTo>
                <a:lnTo>
                  <a:pt x="227" y="98"/>
                </a:lnTo>
                <a:lnTo>
                  <a:pt x="227" y="90"/>
                </a:lnTo>
                <a:lnTo>
                  <a:pt x="219" y="90"/>
                </a:lnTo>
                <a:lnTo>
                  <a:pt x="212" y="90"/>
                </a:lnTo>
                <a:lnTo>
                  <a:pt x="212" y="83"/>
                </a:lnTo>
                <a:lnTo>
                  <a:pt x="204" y="83"/>
                </a:lnTo>
                <a:lnTo>
                  <a:pt x="197" y="83"/>
                </a:lnTo>
                <a:lnTo>
                  <a:pt x="197" y="75"/>
                </a:lnTo>
                <a:lnTo>
                  <a:pt x="189" y="75"/>
                </a:lnTo>
                <a:lnTo>
                  <a:pt x="182" y="68"/>
                </a:lnTo>
                <a:lnTo>
                  <a:pt x="174" y="68"/>
                </a:lnTo>
                <a:lnTo>
                  <a:pt x="174" y="60"/>
                </a:lnTo>
                <a:lnTo>
                  <a:pt x="166" y="60"/>
                </a:lnTo>
                <a:lnTo>
                  <a:pt x="159" y="53"/>
                </a:lnTo>
                <a:lnTo>
                  <a:pt x="151" y="45"/>
                </a:lnTo>
                <a:lnTo>
                  <a:pt x="144" y="37"/>
                </a:lnTo>
                <a:lnTo>
                  <a:pt x="151" y="30"/>
                </a:lnTo>
                <a:lnTo>
                  <a:pt x="129" y="22"/>
                </a:lnTo>
                <a:lnTo>
                  <a:pt x="144" y="15"/>
                </a:lnTo>
                <a:lnTo>
                  <a:pt x="136" y="7"/>
                </a:lnTo>
                <a:lnTo>
                  <a:pt x="114" y="7"/>
                </a:lnTo>
                <a:lnTo>
                  <a:pt x="114" y="0"/>
                </a:lnTo>
                <a:lnTo>
                  <a:pt x="129" y="0"/>
                </a:lnTo>
                <a:lnTo>
                  <a:pt x="98" y="7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rgbClr val="58005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4" name="Oval 18"/>
          <p:cNvSpPr>
            <a:spLocks noChangeArrowheads="1"/>
          </p:cNvSpPr>
          <p:nvPr/>
        </p:nvSpPr>
        <p:spPr bwMode="auto">
          <a:xfrm>
            <a:off x="689372" y="5805488"/>
            <a:ext cx="80368" cy="144462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201848" y="6375401"/>
            <a:ext cx="1800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0000"/>
                </a:solidFill>
                <a:latin typeface="Arial"/>
              </a:rPr>
              <a:t>Cél del estroma</a:t>
            </a:r>
          </a:p>
        </p:txBody>
      </p:sp>
      <p:cxnSp>
        <p:nvCxnSpPr>
          <p:cNvPr id="4116" name="AutoShape 20"/>
          <p:cNvCxnSpPr>
            <a:cxnSpLocks noChangeShapeType="1"/>
          </p:cNvCxnSpPr>
          <p:nvPr/>
        </p:nvCxnSpPr>
        <p:spPr bwMode="auto">
          <a:xfrm>
            <a:off x="687586" y="5229225"/>
            <a:ext cx="485775" cy="28733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7" name="AutoShape 21"/>
          <p:cNvCxnSpPr>
            <a:cxnSpLocks noChangeShapeType="1"/>
          </p:cNvCxnSpPr>
          <p:nvPr/>
        </p:nvCxnSpPr>
        <p:spPr bwMode="auto">
          <a:xfrm>
            <a:off x="1498402" y="4870450"/>
            <a:ext cx="485775" cy="28733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92906" y="5302316"/>
            <a:ext cx="7809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200">
                <a:solidFill>
                  <a:srgbClr val="000000"/>
                </a:solidFill>
                <a:latin typeface="Arial"/>
              </a:rPr>
              <a:t>citokinas</a:t>
            </a: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1173361" y="5876925"/>
            <a:ext cx="2428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2194918" y="6237355"/>
            <a:ext cx="1750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200">
                <a:solidFill>
                  <a:srgbClr val="000000"/>
                </a:solidFill>
                <a:latin typeface="Arial"/>
              </a:rPr>
              <a:t>Moléculas de adhesión</a:t>
            </a:r>
          </a:p>
        </p:txBody>
      </p:sp>
      <p:sp>
        <p:nvSpPr>
          <p:cNvPr id="4121" name="Oval 25"/>
          <p:cNvSpPr>
            <a:spLocks noChangeArrowheads="1"/>
          </p:cNvSpPr>
          <p:nvPr/>
        </p:nvSpPr>
        <p:spPr bwMode="auto">
          <a:xfrm>
            <a:off x="7331274" y="4940367"/>
            <a:ext cx="566142" cy="504825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7736681" y="5084763"/>
            <a:ext cx="80368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3" name="Oval 27"/>
          <p:cNvSpPr>
            <a:spLocks noChangeArrowheads="1"/>
          </p:cNvSpPr>
          <p:nvPr/>
        </p:nvSpPr>
        <p:spPr bwMode="auto">
          <a:xfrm>
            <a:off x="7817049" y="5588067"/>
            <a:ext cx="566142" cy="504825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4" name="Oval 28"/>
          <p:cNvSpPr>
            <a:spLocks noChangeArrowheads="1"/>
          </p:cNvSpPr>
          <p:nvPr/>
        </p:nvSpPr>
        <p:spPr bwMode="auto">
          <a:xfrm>
            <a:off x="8222456" y="5732463"/>
            <a:ext cx="80368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5" name="Oval 29"/>
          <p:cNvSpPr>
            <a:spLocks noChangeArrowheads="1"/>
          </p:cNvSpPr>
          <p:nvPr/>
        </p:nvSpPr>
        <p:spPr bwMode="auto">
          <a:xfrm>
            <a:off x="8142091" y="4941955"/>
            <a:ext cx="566142" cy="504825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6" name="Oval 30"/>
          <p:cNvSpPr>
            <a:spLocks noChangeArrowheads="1"/>
          </p:cNvSpPr>
          <p:nvPr/>
        </p:nvSpPr>
        <p:spPr bwMode="auto">
          <a:xfrm>
            <a:off x="8547497" y="5086417"/>
            <a:ext cx="80368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7" name="Oval 31"/>
          <p:cNvSpPr>
            <a:spLocks noChangeArrowheads="1"/>
          </p:cNvSpPr>
          <p:nvPr/>
        </p:nvSpPr>
        <p:spPr bwMode="auto">
          <a:xfrm>
            <a:off x="7006237" y="5516630"/>
            <a:ext cx="566142" cy="504825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8" name="Oval 32"/>
          <p:cNvSpPr>
            <a:spLocks noChangeArrowheads="1"/>
          </p:cNvSpPr>
          <p:nvPr/>
        </p:nvSpPr>
        <p:spPr bwMode="auto">
          <a:xfrm>
            <a:off x="7411641" y="5661092"/>
            <a:ext cx="80368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9" name="Oval 33"/>
          <p:cNvSpPr>
            <a:spLocks noChangeArrowheads="1"/>
          </p:cNvSpPr>
          <p:nvPr/>
        </p:nvSpPr>
        <p:spPr bwMode="auto">
          <a:xfrm>
            <a:off x="7331274" y="6092892"/>
            <a:ext cx="566142" cy="504825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0" name="Oval 34"/>
          <p:cNvSpPr>
            <a:spLocks noChangeArrowheads="1"/>
          </p:cNvSpPr>
          <p:nvPr/>
        </p:nvSpPr>
        <p:spPr bwMode="auto">
          <a:xfrm>
            <a:off x="7736681" y="6237288"/>
            <a:ext cx="80368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8438555" y="5503864"/>
            <a:ext cx="15488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000000"/>
                </a:solidFill>
                <a:latin typeface="Arial"/>
              </a:rPr>
              <a:t>Clon de</a:t>
            </a:r>
          </a:p>
          <a:p>
            <a:r>
              <a:rPr lang="es-ES" sz="1400">
                <a:solidFill>
                  <a:srgbClr val="000000"/>
                </a:solidFill>
                <a:latin typeface="Arial"/>
              </a:rPr>
              <a:t>Células malignas</a:t>
            </a:r>
          </a:p>
        </p:txBody>
      </p:sp>
      <p:sp>
        <p:nvSpPr>
          <p:cNvPr id="4132" name="Line 36"/>
          <p:cNvSpPr>
            <a:spLocks noChangeShapeType="1"/>
          </p:cNvSpPr>
          <p:nvPr/>
        </p:nvSpPr>
        <p:spPr bwMode="auto">
          <a:xfrm>
            <a:off x="2955727" y="5734050"/>
            <a:ext cx="38076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4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>
          <a:xfrm>
            <a:off x="390972" y="277813"/>
            <a:ext cx="9772650" cy="1139825"/>
          </a:xfrm>
        </p:spPr>
        <p:txBody>
          <a:bodyPr/>
          <a:lstStyle/>
          <a:p>
            <a:r>
              <a:rPr lang="es-ES" dirty="0" smtClean="0">
                <a:solidFill>
                  <a:srgbClr val="002060"/>
                </a:solidFill>
                <a:latin typeface="+mn-lt"/>
              </a:rPr>
              <a:t>Neoplasias </a:t>
            </a:r>
            <a:r>
              <a:rPr lang="es-ES" dirty="0" err="1" smtClean="0">
                <a:solidFill>
                  <a:srgbClr val="002060"/>
                </a:solidFill>
                <a:latin typeface="+mn-lt"/>
              </a:rPr>
              <a:t>mieloproliferativas</a:t>
            </a:r>
            <a:r>
              <a:rPr lang="es-ES" dirty="0" smtClean="0">
                <a:solidFill>
                  <a:srgbClr val="002060"/>
                </a:solidFill>
                <a:latin typeface="+mn-lt"/>
              </a:rPr>
              <a:t> crónicas. OMS</a:t>
            </a: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2980" y="1628800"/>
            <a:ext cx="9258300" cy="2044824"/>
          </a:xfrm>
        </p:spPr>
        <p:txBody>
          <a:bodyPr/>
          <a:lstStyle/>
          <a:p>
            <a:pPr marL="720000" algn="just">
              <a:spcBef>
                <a:spcPts val="0"/>
              </a:spcBef>
            </a:pPr>
            <a:r>
              <a:rPr lang="es-E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Leucemia mieloide crónica, BCR/ABL1 positiva</a:t>
            </a:r>
          </a:p>
          <a:p>
            <a:pPr marL="720000" algn="just">
              <a:spcBef>
                <a:spcPts val="0"/>
              </a:spcBef>
            </a:pPr>
            <a:r>
              <a:rPr lang="es-E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Leucemia </a:t>
            </a:r>
            <a:r>
              <a:rPr lang="es-ES" sz="3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neutrofílica</a:t>
            </a:r>
            <a:r>
              <a:rPr lang="es-E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crónica</a:t>
            </a:r>
          </a:p>
          <a:p>
            <a:pPr marL="720000" algn="just">
              <a:spcBef>
                <a:spcPts val="0"/>
              </a:spcBef>
            </a:pPr>
            <a:r>
              <a:rPr lang="es-E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Policitemia</a:t>
            </a:r>
            <a:r>
              <a:rPr lang="es-E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vera</a:t>
            </a:r>
          </a:p>
          <a:p>
            <a:pPr marL="720000" algn="just">
              <a:spcBef>
                <a:spcPts val="0"/>
              </a:spcBef>
            </a:pPr>
            <a:r>
              <a:rPr lang="es-E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Mielofibrosis</a:t>
            </a:r>
            <a:r>
              <a:rPr lang="es-E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primaria</a:t>
            </a:r>
          </a:p>
          <a:p>
            <a:pPr marL="720000" algn="just">
              <a:spcBef>
                <a:spcPts val="0"/>
              </a:spcBef>
            </a:pPr>
            <a:r>
              <a:rPr lang="es-E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Trombocitemia</a:t>
            </a:r>
            <a:r>
              <a:rPr lang="es-E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esencial</a:t>
            </a:r>
          </a:p>
          <a:p>
            <a:pPr marL="720000" algn="just">
              <a:spcBef>
                <a:spcPts val="0"/>
              </a:spcBef>
            </a:pPr>
            <a:r>
              <a:rPr lang="es-E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Leucemia </a:t>
            </a:r>
            <a:r>
              <a:rPr lang="es-ES" sz="3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eosinofílica</a:t>
            </a:r>
            <a:r>
              <a:rPr lang="es-E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crónica</a:t>
            </a:r>
          </a:p>
          <a:p>
            <a:pPr marL="720000" algn="just">
              <a:spcBef>
                <a:spcPts val="0"/>
              </a:spcBef>
            </a:pPr>
            <a:r>
              <a:rPr lang="es-ES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Mastocitosis</a:t>
            </a:r>
            <a:endParaRPr lang="es-E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720000" algn="just">
              <a:spcBef>
                <a:spcPts val="0"/>
              </a:spcBef>
            </a:pPr>
            <a:r>
              <a:rPr lang="es-E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Neoplasias </a:t>
            </a:r>
            <a:r>
              <a:rPr lang="es-ES" sz="3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mieloproliferativas</a:t>
            </a:r>
            <a:r>
              <a:rPr lang="es-E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inclasificables</a:t>
            </a:r>
          </a:p>
        </p:txBody>
      </p: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332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068" y="418923"/>
            <a:ext cx="7776864" cy="567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606425" y="333375"/>
            <a:ext cx="9433619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3200" b="1" dirty="0" err="1">
                <a:solidFill>
                  <a:srgbClr val="002060"/>
                </a:solidFill>
              </a:rPr>
              <a:t>Policitemia</a:t>
            </a:r>
            <a:r>
              <a:rPr lang="en-US" altLang="it-IT" sz="3200" b="1" dirty="0">
                <a:solidFill>
                  <a:srgbClr val="002060"/>
                </a:solidFill>
              </a:rPr>
              <a:t> </a:t>
            </a:r>
            <a:r>
              <a:rPr lang="en-US" altLang="it-IT" sz="3200" b="1" dirty="0" err="1">
                <a:solidFill>
                  <a:srgbClr val="002060"/>
                </a:solidFill>
              </a:rPr>
              <a:t>Rubra</a:t>
            </a:r>
            <a:r>
              <a:rPr lang="en-US" altLang="it-IT" sz="3200" b="1" dirty="0">
                <a:solidFill>
                  <a:srgbClr val="002060"/>
                </a:solidFill>
              </a:rPr>
              <a:t> </a:t>
            </a:r>
            <a:r>
              <a:rPr lang="en-US" altLang="it-IT" sz="3200" b="1" dirty="0" smtClean="0">
                <a:solidFill>
                  <a:srgbClr val="002060"/>
                </a:solidFill>
              </a:rPr>
              <a:t>Vera. </a:t>
            </a:r>
            <a:r>
              <a:rPr lang="en-US" altLang="it-IT" sz="3200" b="1" dirty="0" err="1" smtClean="0">
                <a:solidFill>
                  <a:srgbClr val="002060"/>
                </a:solidFill>
              </a:rPr>
              <a:t>Enfermedad</a:t>
            </a:r>
            <a:r>
              <a:rPr lang="en-US" altLang="it-IT" sz="3200" b="1" dirty="0" smtClean="0">
                <a:solidFill>
                  <a:srgbClr val="002060"/>
                </a:solidFill>
              </a:rPr>
              <a:t> de </a:t>
            </a:r>
            <a:r>
              <a:rPr lang="en-US" altLang="it-IT" sz="3200" b="1" dirty="0" err="1" smtClean="0">
                <a:solidFill>
                  <a:srgbClr val="002060"/>
                </a:solidFill>
              </a:rPr>
              <a:t>Vaquez</a:t>
            </a:r>
            <a:endParaRPr lang="en-US" altLang="it-IT" sz="3200" b="1" dirty="0">
              <a:solidFill>
                <a:srgbClr val="00206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96601" y="908720"/>
            <a:ext cx="587103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La </a:t>
            </a:r>
            <a:r>
              <a:rPr lang="es-ES" sz="2000" dirty="0" err="1"/>
              <a:t>policitemia</a:t>
            </a:r>
            <a:r>
              <a:rPr lang="es-ES" sz="2000" dirty="0"/>
              <a:t> vera (PV) es una </a:t>
            </a:r>
            <a:r>
              <a:rPr lang="es-ES" sz="2000" dirty="0" smtClean="0"/>
              <a:t>neoplasia </a:t>
            </a:r>
            <a:r>
              <a:rPr lang="es-ES" sz="2000" dirty="0" err="1" smtClean="0"/>
              <a:t>mieloproliferativa</a:t>
            </a:r>
            <a:r>
              <a:rPr lang="es-ES" sz="2000" dirty="0"/>
              <a:t> </a:t>
            </a:r>
            <a:r>
              <a:rPr lang="es-ES" sz="2000" dirty="0" smtClean="0"/>
              <a:t>crónica, caracterizada </a:t>
            </a:r>
            <a:r>
              <a:rPr lang="es-ES" sz="2000" dirty="0"/>
              <a:t>por l</a:t>
            </a:r>
            <a:r>
              <a:rPr lang="es-ES" sz="2000" dirty="0" smtClean="0"/>
              <a:t>a </a:t>
            </a:r>
            <a:r>
              <a:rPr lang="es-ES" sz="2000" dirty="0"/>
              <a:t>proliferación </a:t>
            </a:r>
            <a:r>
              <a:rPr lang="es-ES" sz="2000" dirty="0" err="1"/>
              <a:t>clonal</a:t>
            </a:r>
            <a:r>
              <a:rPr lang="es-ES" sz="2000" dirty="0"/>
              <a:t> de células madre de </a:t>
            </a:r>
            <a:r>
              <a:rPr lang="es-ES" sz="2000" dirty="0" smtClean="0"/>
              <a:t>estirpe </a:t>
            </a:r>
            <a:r>
              <a:rPr lang="es-ES" sz="2000" dirty="0" err="1" smtClean="0"/>
              <a:t>eritroide</a:t>
            </a:r>
            <a:r>
              <a:rPr lang="es-ES" sz="2000" dirty="0" smtClean="0"/>
              <a:t>.</a:t>
            </a:r>
          </a:p>
          <a:p>
            <a:endParaRPr lang="es-ES" sz="2000" dirty="0" smtClean="0"/>
          </a:p>
          <a:p>
            <a:r>
              <a:rPr lang="es-ES" sz="2000" dirty="0" smtClean="0"/>
              <a:t>La PV es la mas frecuente de las NMP (45%) </a:t>
            </a:r>
          </a:p>
          <a:p>
            <a:r>
              <a:rPr lang="es-ES" sz="2000" dirty="0"/>
              <a:t>I</a:t>
            </a:r>
            <a:r>
              <a:rPr lang="es-ES" sz="2000" dirty="0" smtClean="0"/>
              <a:t>ncidencia </a:t>
            </a:r>
            <a:r>
              <a:rPr lang="es-ES" sz="2000" dirty="0"/>
              <a:t>de </a:t>
            </a:r>
            <a:r>
              <a:rPr lang="es-ES" sz="2000" dirty="0" smtClean="0"/>
              <a:t>0,2 </a:t>
            </a:r>
            <a:r>
              <a:rPr lang="es-ES" sz="2000" dirty="0"/>
              <a:t>a 2,8 por 100.000 </a:t>
            </a:r>
            <a:r>
              <a:rPr lang="es-ES" sz="2000" dirty="0" smtClean="0"/>
              <a:t>personas/año</a:t>
            </a:r>
            <a:r>
              <a:rPr lang="es-ES" sz="2000" dirty="0"/>
              <a:t>. </a:t>
            </a:r>
            <a:endParaRPr lang="es-ES" sz="2000" dirty="0" smtClean="0"/>
          </a:p>
          <a:p>
            <a:r>
              <a:rPr lang="es-ES" sz="2000" dirty="0" smtClean="0"/>
              <a:t>PV </a:t>
            </a:r>
            <a:r>
              <a:rPr lang="es-ES" sz="2000" dirty="0"/>
              <a:t>se caracteriza </a:t>
            </a:r>
            <a:r>
              <a:rPr lang="es-ES" sz="2000" dirty="0" smtClean="0"/>
              <a:t>por </a:t>
            </a:r>
            <a:r>
              <a:rPr lang="es-ES" sz="2000" dirty="0"/>
              <a:t>un aumento de la masa de glóbulos rojos, lo que lleva a la </a:t>
            </a:r>
            <a:r>
              <a:rPr lang="es-ES" sz="2000" dirty="0" err="1"/>
              <a:t>hiperviscosidad</a:t>
            </a:r>
            <a:r>
              <a:rPr lang="es-ES" sz="2000" dirty="0"/>
              <a:t> </a:t>
            </a:r>
            <a:endParaRPr lang="es-ES" sz="2000" dirty="0" smtClean="0"/>
          </a:p>
          <a:p>
            <a:r>
              <a:rPr lang="es-ES" sz="2000" dirty="0" smtClean="0"/>
              <a:t>de </a:t>
            </a:r>
            <a:r>
              <a:rPr lang="es-ES" sz="2000" dirty="0"/>
              <a:t>la sangre. </a:t>
            </a:r>
            <a:endParaRPr lang="es-ES" sz="2000" dirty="0" smtClean="0"/>
          </a:p>
          <a:p>
            <a:r>
              <a:rPr lang="es-ES" sz="2000" dirty="0" err="1" smtClean="0"/>
              <a:t>Tambien</a:t>
            </a:r>
            <a:r>
              <a:rPr lang="es-ES" sz="2000" dirty="0" smtClean="0"/>
              <a:t> pueden proliferar los glóbulos blancos y </a:t>
            </a:r>
            <a:r>
              <a:rPr lang="es-ES" sz="2000" dirty="0"/>
              <a:t>plaquetas </a:t>
            </a:r>
            <a:endParaRPr lang="es-ES" sz="2000" dirty="0" smtClean="0"/>
          </a:p>
          <a:p>
            <a:endParaRPr lang="es-ES" sz="2000" dirty="0"/>
          </a:p>
          <a:p>
            <a:r>
              <a:rPr lang="es-ES" sz="2000" dirty="0" smtClean="0"/>
              <a:t>PV </a:t>
            </a:r>
            <a:r>
              <a:rPr lang="es-ES" sz="2000" dirty="0"/>
              <a:t>afecta </a:t>
            </a:r>
            <a:r>
              <a:rPr lang="es-ES" sz="2000" dirty="0" smtClean="0"/>
              <a:t>algo mas a </a:t>
            </a:r>
            <a:r>
              <a:rPr lang="es-ES" sz="2000" dirty="0"/>
              <a:t>los hombres </a:t>
            </a:r>
            <a:r>
              <a:rPr lang="es-ES" sz="2000" dirty="0" smtClean="0"/>
              <a:t>que </a:t>
            </a:r>
            <a:r>
              <a:rPr lang="es-ES" sz="2000" dirty="0"/>
              <a:t>las mujeres y la edad promedio </a:t>
            </a:r>
            <a:r>
              <a:rPr lang="es-ES" sz="2000" dirty="0" smtClean="0"/>
              <a:t>de diagnóstico </a:t>
            </a:r>
            <a:r>
              <a:rPr lang="es-ES" sz="2000" dirty="0"/>
              <a:t>es entre 60 a 65 años. </a:t>
            </a:r>
          </a:p>
        </p:txBody>
      </p:sp>
      <p:pic>
        <p:nvPicPr>
          <p:cNvPr id="37898" name="Picture 10" descr="Louis Henri Vaque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9684" y="1166671"/>
            <a:ext cx="2880320" cy="384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189999" y="5229200"/>
            <a:ext cx="3634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Louis Henri </a:t>
            </a:r>
            <a:r>
              <a:rPr lang="es-ES" b="1" dirty="0" err="1"/>
              <a:t>Vaquez</a:t>
            </a:r>
            <a:r>
              <a:rPr lang="es-ES" b="1" dirty="0"/>
              <a:t> (1860-1936)</a:t>
            </a: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606425" y="333375"/>
            <a:ext cx="9433619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3200" b="1" dirty="0" err="1">
                <a:solidFill>
                  <a:srgbClr val="002060"/>
                </a:solidFill>
              </a:rPr>
              <a:t>Policitemia</a:t>
            </a:r>
            <a:r>
              <a:rPr lang="en-US" altLang="it-IT" sz="3200" b="1" dirty="0">
                <a:solidFill>
                  <a:srgbClr val="002060"/>
                </a:solidFill>
              </a:rPr>
              <a:t> </a:t>
            </a:r>
            <a:r>
              <a:rPr lang="en-US" altLang="it-IT" sz="3200" b="1" dirty="0" err="1">
                <a:solidFill>
                  <a:srgbClr val="002060"/>
                </a:solidFill>
              </a:rPr>
              <a:t>Rubra</a:t>
            </a:r>
            <a:r>
              <a:rPr lang="en-US" altLang="it-IT" sz="3200" b="1" dirty="0">
                <a:solidFill>
                  <a:srgbClr val="002060"/>
                </a:solidFill>
              </a:rPr>
              <a:t> </a:t>
            </a:r>
            <a:r>
              <a:rPr lang="en-US" altLang="it-IT" sz="3200" b="1" dirty="0" smtClean="0">
                <a:solidFill>
                  <a:srgbClr val="002060"/>
                </a:solidFill>
              </a:rPr>
              <a:t>Vera. </a:t>
            </a:r>
            <a:r>
              <a:rPr lang="en-US" altLang="it-IT" sz="3200" b="1" dirty="0" err="1" smtClean="0">
                <a:solidFill>
                  <a:srgbClr val="002060"/>
                </a:solidFill>
              </a:rPr>
              <a:t>Enfermedad</a:t>
            </a:r>
            <a:r>
              <a:rPr lang="en-US" altLang="it-IT" sz="3200" b="1" dirty="0" smtClean="0">
                <a:solidFill>
                  <a:srgbClr val="002060"/>
                </a:solidFill>
              </a:rPr>
              <a:t> de </a:t>
            </a:r>
            <a:r>
              <a:rPr lang="en-US" altLang="it-IT" sz="3200" b="1" dirty="0" err="1" smtClean="0">
                <a:solidFill>
                  <a:srgbClr val="002060"/>
                </a:solidFill>
              </a:rPr>
              <a:t>Vaquez</a:t>
            </a:r>
            <a:endParaRPr lang="en-US" altLang="it-IT" sz="3200" b="1" dirty="0">
              <a:solidFill>
                <a:srgbClr val="002060"/>
              </a:solidFill>
            </a:endParaRP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7463" y="1035521"/>
            <a:ext cx="339090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 descr="http://t0.gstatic.com/images?q=tbn:ANd9GcTwOmxaEWoypQLJPWTVK3BDw51tFqsVRucruOjcdnGKwtO9ybDg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284" y="3879442"/>
            <a:ext cx="3326828" cy="221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7956" y="4149080"/>
            <a:ext cx="2345155" cy="167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18963" y="1035521"/>
            <a:ext cx="59941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Aumenta </a:t>
            </a:r>
            <a:r>
              <a:rPr lang="es-ES" sz="2400" dirty="0"/>
              <a:t> </a:t>
            </a:r>
            <a:r>
              <a:rPr lang="es-ES" sz="2400" dirty="0" smtClean="0"/>
              <a:t>el </a:t>
            </a:r>
            <a:r>
              <a:rPr lang="es-ES" sz="2400" dirty="0"/>
              <a:t>riesgo de trombosis y / o </a:t>
            </a:r>
            <a:r>
              <a:rPr lang="es-ES" sz="2400" dirty="0" smtClean="0"/>
              <a:t>sangrado</a:t>
            </a:r>
          </a:p>
          <a:p>
            <a:r>
              <a:rPr lang="es-ES" sz="2400" dirty="0" err="1" smtClean="0"/>
              <a:t>Hipercelularidad</a:t>
            </a:r>
            <a:r>
              <a:rPr lang="es-ES" sz="2400" dirty="0" smtClean="0"/>
              <a:t> </a:t>
            </a:r>
            <a:r>
              <a:rPr lang="es-ES" sz="2400" dirty="0"/>
              <a:t>de médula ósea, con o sin </a:t>
            </a:r>
            <a:r>
              <a:rPr lang="es-ES" sz="2400" dirty="0" smtClean="0"/>
              <a:t>fibrosis</a:t>
            </a:r>
          </a:p>
          <a:p>
            <a:r>
              <a:rPr lang="es-ES" sz="2400" dirty="0" smtClean="0"/>
              <a:t>Síntomas </a:t>
            </a:r>
            <a:r>
              <a:rPr lang="es-ES" sz="2400" dirty="0"/>
              <a:t>de </a:t>
            </a:r>
            <a:r>
              <a:rPr lang="es-ES" sz="2400" dirty="0" smtClean="0"/>
              <a:t>debilidad</a:t>
            </a:r>
          </a:p>
          <a:p>
            <a:r>
              <a:rPr lang="es-ES" sz="2400" dirty="0" smtClean="0"/>
              <a:t>Potencial </a:t>
            </a:r>
            <a:r>
              <a:rPr lang="es-ES" sz="2400" dirty="0"/>
              <a:t>de progresar a leucemia mieloide aguda secundaria </a:t>
            </a:r>
            <a:r>
              <a:rPr lang="es-ES" sz="2400" dirty="0" smtClean="0"/>
              <a:t>(LAMS)</a:t>
            </a:r>
            <a:endParaRPr lang="es-ES" sz="2400" dirty="0"/>
          </a:p>
        </p:txBody>
      </p:sp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896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06425" y="333375"/>
            <a:ext cx="67230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>
                <a:solidFill>
                  <a:srgbClr val="002060"/>
                </a:solidFill>
              </a:rPr>
              <a:t>Policitemia Rubra Vera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96" y="906463"/>
            <a:ext cx="4248472" cy="31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488" y="906463"/>
            <a:ext cx="45339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1332" y="4078289"/>
            <a:ext cx="3724275" cy="215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96" y="4171235"/>
            <a:ext cx="2952116" cy="192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2988" y="4309095"/>
            <a:ext cx="16764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06425" y="333375"/>
            <a:ext cx="67230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>
                <a:solidFill>
                  <a:srgbClr val="002060"/>
                </a:solidFill>
              </a:rPr>
              <a:t>Policitemia Rubra Vera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3" y="1640121"/>
            <a:ext cx="655002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11052" y="4859868"/>
            <a:ext cx="6422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Normal           Anemia        </a:t>
            </a:r>
            <a:r>
              <a:rPr lang="es-ES" sz="2800" dirty="0" err="1" smtClean="0">
                <a:solidFill>
                  <a:srgbClr val="FF0000"/>
                </a:solidFill>
              </a:rPr>
              <a:t>Policitemia</a:t>
            </a:r>
            <a:r>
              <a:rPr lang="es-ES" sz="2800" dirty="0" smtClean="0"/>
              <a:t> </a:t>
            </a:r>
            <a:r>
              <a:rPr lang="es-ES" dirty="0" smtClean="0"/>
              <a:t>  Deshidratación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7375748" y="1617762"/>
            <a:ext cx="231659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Leucocitos</a:t>
            </a:r>
          </a:p>
          <a:p>
            <a:r>
              <a:rPr lang="es-ES" sz="2800" dirty="0" smtClean="0"/>
              <a:t>Plaquetas </a:t>
            </a:r>
          </a:p>
          <a:p>
            <a:r>
              <a:rPr lang="es-ES" sz="2800" dirty="0" smtClean="0"/>
              <a:t>Vitamina B12</a:t>
            </a:r>
          </a:p>
          <a:p>
            <a:r>
              <a:rPr lang="es-ES" sz="2800" dirty="0" smtClean="0"/>
              <a:t>Ac </a:t>
            </a:r>
            <a:r>
              <a:rPr lang="es-ES" sz="2800" dirty="0" err="1" smtClean="0"/>
              <a:t>Urico</a:t>
            </a:r>
            <a:endParaRPr lang="es-ES" sz="2800" dirty="0" smtClean="0"/>
          </a:p>
          <a:p>
            <a:endParaRPr lang="es-ES" sz="2800" dirty="0"/>
          </a:p>
          <a:p>
            <a:endParaRPr lang="es-ES" sz="2800" dirty="0" smtClean="0"/>
          </a:p>
          <a:p>
            <a:r>
              <a:rPr lang="es-ES" sz="2800" dirty="0" smtClean="0"/>
              <a:t>Hierro</a:t>
            </a:r>
          </a:p>
          <a:p>
            <a:r>
              <a:rPr lang="es-ES" sz="2800" dirty="0" smtClean="0"/>
              <a:t>Ferritina   </a:t>
            </a:r>
            <a:endParaRPr lang="es-ES" sz="2800" dirty="0"/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8095828" y="-225963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9752012" y="2060847"/>
            <a:ext cx="0" cy="11521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9391972" y="4221088"/>
            <a:ext cx="0" cy="711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710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06425" y="333375"/>
            <a:ext cx="67230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>
                <a:solidFill>
                  <a:srgbClr val="002060"/>
                </a:solidFill>
              </a:rPr>
              <a:t>Policitemia Rubra Vera</a:t>
            </a:r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8095828" y="-225963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blogodisea.com/wp-content/uploads/2011/04/cromosomas-esquema-celula-genes-adn-pares-bas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476" y="980728"/>
            <a:ext cx="4508251" cy="5165431"/>
          </a:xfrm>
          <a:prstGeom prst="rect">
            <a:avLst/>
          </a:prstGeom>
          <a:noFill/>
        </p:spPr>
      </p:pic>
      <p:pic>
        <p:nvPicPr>
          <p:cNvPr id="11" name="Picture 4" descr="https://cuadernonaturales.wikispaces.com/file/view/vaso_elementos.jpg/197015822/490x348/vaso_elemen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036" y="1916832"/>
            <a:ext cx="3758158" cy="3096344"/>
          </a:xfrm>
          <a:prstGeom prst="rect">
            <a:avLst/>
          </a:prstGeom>
          <a:noFill/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710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188" y="980728"/>
            <a:ext cx="7429786" cy="540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534988" y="260648"/>
            <a:ext cx="4741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3200" b="1" dirty="0" err="1" smtClean="0">
                <a:solidFill>
                  <a:srgbClr val="002060"/>
                </a:solidFill>
              </a:rPr>
              <a:t>Policitemia</a:t>
            </a:r>
            <a:r>
              <a:rPr lang="en-US" altLang="it-IT" sz="3200" b="1" dirty="0" smtClean="0">
                <a:solidFill>
                  <a:srgbClr val="002060"/>
                </a:solidFill>
              </a:rPr>
              <a:t> </a:t>
            </a:r>
            <a:r>
              <a:rPr lang="en-US" altLang="it-IT" sz="3200" b="1" dirty="0" err="1" smtClean="0">
                <a:solidFill>
                  <a:srgbClr val="002060"/>
                </a:solidFill>
              </a:rPr>
              <a:t>Rubra</a:t>
            </a:r>
            <a:r>
              <a:rPr lang="en-US" altLang="it-IT" sz="3200" b="1" dirty="0" smtClean="0">
                <a:solidFill>
                  <a:srgbClr val="002060"/>
                </a:solidFill>
              </a:rPr>
              <a:t> Vera </a:t>
            </a:r>
            <a:endParaRPr lang="es-E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1A29B-FA75-4167-818D-E2E7D67645A0}" type="slidenum">
              <a:rPr lang="es-ES"/>
              <a:pPr>
                <a:defRPr/>
              </a:pPr>
              <a:t>3</a:t>
            </a:fld>
            <a:endParaRPr lang="es-E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172200" y="152400"/>
            <a:ext cx="3600450" cy="647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857250" y="152400"/>
            <a:ext cx="5314950" cy="3276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8437" name="Picture 5" descr="ROC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81000"/>
            <a:ext cx="481012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Imagen3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3363" y="347663"/>
            <a:ext cx="2881312" cy="6105525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3518" y="3471973"/>
            <a:ext cx="3598054" cy="262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64414" y="3429000"/>
            <a:ext cx="2242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2400" b="1" dirty="0" smtClean="0">
                <a:solidFill>
                  <a:srgbClr val="990033"/>
                </a:solidFill>
                <a:latin typeface="Tahoma" pitchFamily="34" charset="0"/>
              </a:rPr>
              <a:t>Hemopoyesis</a:t>
            </a:r>
            <a:endParaRPr lang="es-ES" sz="2400" b="1" dirty="0">
              <a:solidFill>
                <a:srgbClr val="990033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06425" y="407640"/>
            <a:ext cx="9145587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 dirty="0" err="1">
                <a:solidFill>
                  <a:srgbClr val="002060"/>
                </a:solidFill>
              </a:rPr>
              <a:t>Policitemia</a:t>
            </a:r>
            <a:r>
              <a:rPr lang="en-US" altLang="it-IT" sz="4000" dirty="0">
                <a:solidFill>
                  <a:srgbClr val="002060"/>
                </a:solidFill>
              </a:rPr>
              <a:t> </a:t>
            </a:r>
            <a:r>
              <a:rPr lang="en-US" altLang="it-IT" sz="4000" dirty="0" err="1">
                <a:solidFill>
                  <a:srgbClr val="002060"/>
                </a:solidFill>
              </a:rPr>
              <a:t>Rubra</a:t>
            </a:r>
            <a:r>
              <a:rPr lang="en-US" altLang="it-IT" sz="4000" dirty="0">
                <a:solidFill>
                  <a:srgbClr val="002060"/>
                </a:solidFill>
              </a:rPr>
              <a:t> </a:t>
            </a:r>
            <a:r>
              <a:rPr lang="en-US" altLang="it-IT" sz="4000" dirty="0" smtClean="0">
                <a:solidFill>
                  <a:srgbClr val="002060"/>
                </a:solidFill>
              </a:rPr>
              <a:t>Vera. JAK2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8095828" y="-225963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8100392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1691680" y="1054477"/>
            <a:ext cx="11521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Unión ATP</a:t>
            </a:r>
            <a:endParaRPr lang="es-ES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259632" y="2204864"/>
            <a:ext cx="10801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Región </a:t>
            </a:r>
            <a:r>
              <a:rPr lang="es-ES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kinasa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043608" y="3284984"/>
            <a:ext cx="9361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Centro activo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710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06425" y="407640"/>
            <a:ext cx="9145587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 dirty="0" err="1">
                <a:solidFill>
                  <a:srgbClr val="002060"/>
                </a:solidFill>
              </a:rPr>
              <a:t>Policitemia</a:t>
            </a:r>
            <a:r>
              <a:rPr lang="en-US" altLang="it-IT" sz="4000" dirty="0">
                <a:solidFill>
                  <a:srgbClr val="002060"/>
                </a:solidFill>
              </a:rPr>
              <a:t> </a:t>
            </a:r>
            <a:r>
              <a:rPr lang="en-US" altLang="it-IT" sz="4000" dirty="0" err="1">
                <a:solidFill>
                  <a:srgbClr val="002060"/>
                </a:solidFill>
              </a:rPr>
              <a:t>Rubra</a:t>
            </a:r>
            <a:r>
              <a:rPr lang="en-US" altLang="it-IT" sz="4000" dirty="0">
                <a:solidFill>
                  <a:srgbClr val="002060"/>
                </a:solidFill>
              </a:rPr>
              <a:t> </a:t>
            </a:r>
            <a:r>
              <a:rPr lang="en-US" altLang="it-IT" sz="4000" dirty="0" smtClean="0">
                <a:solidFill>
                  <a:srgbClr val="002060"/>
                </a:solidFill>
              </a:rPr>
              <a:t>Vera. JAK2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8095828" y="-225963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7 Grupo"/>
          <p:cNvGrpSpPr/>
          <p:nvPr/>
        </p:nvGrpSpPr>
        <p:grpSpPr>
          <a:xfrm>
            <a:off x="606996" y="908720"/>
            <a:ext cx="9073008" cy="5256584"/>
            <a:chOff x="1043608" y="0"/>
            <a:chExt cx="8068495" cy="6785992"/>
          </a:xfrm>
        </p:grpSpPr>
        <p:grpSp>
          <p:nvGrpSpPr>
            <p:cNvPr id="9" name="17 Grupo"/>
            <p:cNvGrpSpPr/>
            <p:nvPr/>
          </p:nvGrpSpPr>
          <p:grpSpPr>
            <a:xfrm>
              <a:off x="1043608" y="0"/>
              <a:ext cx="8068495" cy="6785992"/>
              <a:chOff x="1043608" y="0"/>
              <a:chExt cx="8068495" cy="6785992"/>
            </a:xfrm>
          </p:grpSpPr>
          <p:grpSp>
            <p:nvGrpSpPr>
              <p:cNvPr id="11" name="7 Grupo"/>
              <p:cNvGrpSpPr/>
              <p:nvPr/>
            </p:nvGrpSpPr>
            <p:grpSpPr>
              <a:xfrm>
                <a:off x="1043608" y="0"/>
                <a:ext cx="8068495" cy="6785992"/>
                <a:chOff x="1043608" y="0"/>
                <a:chExt cx="8068495" cy="6785992"/>
              </a:xfrm>
            </p:grpSpPr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896"/>
                <a:stretch>
                  <a:fillRect/>
                </a:stretch>
              </p:blipFill>
              <p:spPr bwMode="auto">
                <a:xfrm>
                  <a:off x="4283968" y="116632"/>
                  <a:ext cx="4828135" cy="65527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945" t="6363" r="61941" b="2093"/>
                <a:stretch>
                  <a:fillRect/>
                </a:stretch>
              </p:blipFill>
              <p:spPr bwMode="auto">
                <a:xfrm>
                  <a:off x="1043608" y="0"/>
                  <a:ext cx="3096344" cy="67859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6" name="15 Conector recto"/>
              <p:cNvCxnSpPr>
                <a:cxnSpLocks/>
              </p:cNvCxnSpPr>
              <p:nvPr/>
            </p:nvCxnSpPr>
            <p:spPr>
              <a:xfrm flipH="1">
                <a:off x="5580112" y="3501008"/>
                <a:ext cx="792088" cy="122413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0" name="9 Conector recto"/>
            <p:cNvCxnSpPr>
              <a:cxnSpLocks/>
            </p:cNvCxnSpPr>
            <p:nvPr/>
          </p:nvCxnSpPr>
          <p:spPr>
            <a:xfrm rot="-60000" flipH="1">
              <a:off x="5241285" y="3717035"/>
              <a:ext cx="108088" cy="900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710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>
                <a:solidFill>
                  <a:srgbClr val="003399"/>
                </a:solidFill>
                <a:latin typeface="Arial" charset="0"/>
              </a:rPr>
              <a:t>JAK2. Funciones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980" y="1556792"/>
            <a:ext cx="3621038" cy="4530725"/>
          </a:xfrm>
        </p:spPr>
        <p:txBody>
          <a:bodyPr/>
          <a:lstStyle/>
          <a:p>
            <a:pPr eaLnBrk="1" hangingPunct="1"/>
            <a:r>
              <a:rPr lang="es-ES" b="1" i="1" dirty="0" smtClean="0"/>
              <a:t>Es una proteína con actividad enzimática que está vinculada a la producción anormal de varios tipos de células de la sangre</a:t>
            </a:r>
            <a:r>
              <a:rPr lang="es-ES" b="1" i="1" dirty="0"/>
              <a:t>.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5388" y="1556792"/>
            <a:ext cx="57150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5468" y="260648"/>
            <a:ext cx="46672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>
                <a:solidFill>
                  <a:srgbClr val="003399"/>
                </a:solidFill>
                <a:latin typeface="Arial" charset="0"/>
              </a:rPr>
              <a:t>JAK2. Funciones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124744"/>
            <a:ext cx="4629150" cy="4530725"/>
          </a:xfrm>
        </p:spPr>
        <p:txBody>
          <a:bodyPr/>
          <a:lstStyle/>
          <a:p>
            <a:pPr eaLnBrk="1" hangingPunct="1"/>
            <a:r>
              <a:rPr lang="es-ES" dirty="0" smtClean="0"/>
              <a:t>Las neoplasias </a:t>
            </a:r>
            <a:r>
              <a:rPr lang="es-ES" dirty="0" err="1" smtClean="0"/>
              <a:t>mieloproliferativas</a:t>
            </a:r>
            <a:r>
              <a:rPr lang="es-ES" dirty="0" smtClean="0"/>
              <a:t> surgen de la médula ósea y más del 50 % de los pacientes con este trastorno tienen la mutación JAK2 y sufren de una producción excesiva de glóbulos rojos, plaquetas o tejido fibroso. 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2876" y="1268760"/>
            <a:ext cx="46672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0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smtClean="0">
                <a:solidFill>
                  <a:srgbClr val="003399"/>
                </a:solidFill>
                <a:latin typeface="Arial" charset="0"/>
              </a:rPr>
              <a:t>JAK2. Funciones</a:t>
            </a: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http://www.exploringmpn.com/role-of-the-jak-pathway.jsp</a:t>
            </a:r>
            <a:endParaRPr lang="es-ES" dirty="0"/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1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 dirty="0" err="1">
                <a:solidFill>
                  <a:srgbClr val="002060"/>
                </a:solidFill>
              </a:rPr>
              <a:t>Policitemia</a:t>
            </a:r>
            <a:r>
              <a:rPr lang="en-US" altLang="it-IT" sz="4000" dirty="0">
                <a:solidFill>
                  <a:srgbClr val="002060"/>
                </a:solidFill>
              </a:rPr>
              <a:t> </a:t>
            </a:r>
            <a:r>
              <a:rPr lang="en-US" altLang="it-IT" sz="4000" dirty="0" err="1">
                <a:solidFill>
                  <a:srgbClr val="002060"/>
                </a:solidFill>
              </a:rPr>
              <a:t>Rubra</a:t>
            </a:r>
            <a:r>
              <a:rPr lang="en-US" altLang="it-IT" sz="4000" dirty="0">
                <a:solidFill>
                  <a:srgbClr val="002060"/>
                </a:solidFill>
              </a:rPr>
              <a:t> </a:t>
            </a:r>
            <a:r>
              <a:rPr lang="en-US" altLang="it-IT" sz="4000" dirty="0" smtClean="0">
                <a:solidFill>
                  <a:srgbClr val="002060"/>
                </a:solidFill>
              </a:rPr>
              <a:t>Vera.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Tratamiento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425" y="1207046"/>
            <a:ext cx="3480657" cy="26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71" y="1207046"/>
            <a:ext cx="5621477" cy="300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028" y="3789040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4606" y="4077073"/>
            <a:ext cx="34172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 dirty="0" err="1">
                <a:solidFill>
                  <a:srgbClr val="002060"/>
                </a:solidFill>
              </a:rPr>
              <a:t>Policitemia</a:t>
            </a:r>
            <a:r>
              <a:rPr lang="en-US" altLang="it-IT" sz="4000" dirty="0">
                <a:solidFill>
                  <a:srgbClr val="002060"/>
                </a:solidFill>
              </a:rPr>
              <a:t> </a:t>
            </a:r>
            <a:r>
              <a:rPr lang="en-US" altLang="it-IT" sz="4000" dirty="0" err="1">
                <a:solidFill>
                  <a:srgbClr val="002060"/>
                </a:solidFill>
              </a:rPr>
              <a:t>Rubra</a:t>
            </a:r>
            <a:r>
              <a:rPr lang="en-US" altLang="it-IT" sz="4000" dirty="0">
                <a:solidFill>
                  <a:srgbClr val="002060"/>
                </a:solidFill>
              </a:rPr>
              <a:t> </a:t>
            </a:r>
            <a:r>
              <a:rPr lang="en-US" altLang="it-IT" sz="4000" dirty="0" smtClean="0">
                <a:solidFill>
                  <a:srgbClr val="002060"/>
                </a:solidFill>
              </a:rPr>
              <a:t>Vera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425" y="1340769"/>
            <a:ext cx="9203534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782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068" y="418923"/>
            <a:ext cx="7776864" cy="567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6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2 Marcador de contenido"/>
          <p:cNvSpPr>
            <a:spLocks noGrp="1"/>
          </p:cNvSpPr>
          <p:nvPr>
            <p:ph idx="1"/>
          </p:nvPr>
        </p:nvSpPr>
        <p:spPr>
          <a:xfrm>
            <a:off x="390972" y="1340768"/>
            <a:ext cx="7560840" cy="2764904"/>
          </a:xfrm>
        </p:spPr>
        <p:txBody>
          <a:bodyPr/>
          <a:lstStyle/>
          <a:p>
            <a:r>
              <a:rPr lang="es-ES" dirty="0" smtClean="0"/>
              <a:t>Descrita </a:t>
            </a:r>
            <a:r>
              <a:rPr lang="es-ES" dirty="0"/>
              <a:t>por Epstein y </a:t>
            </a:r>
            <a:r>
              <a:rPr lang="es-ES" dirty="0" err="1" smtClean="0"/>
              <a:t>Goedel</a:t>
            </a:r>
            <a:r>
              <a:rPr lang="es-ES" dirty="0" smtClean="0"/>
              <a:t> </a:t>
            </a:r>
            <a:r>
              <a:rPr lang="es-ES"/>
              <a:t>en </a:t>
            </a:r>
            <a:r>
              <a:rPr lang="es-ES" smtClean="0"/>
              <a:t>1934</a:t>
            </a:r>
          </a:p>
          <a:p>
            <a:endParaRPr lang="es-ES" dirty="0" smtClean="0"/>
          </a:p>
          <a:p>
            <a:r>
              <a:rPr lang="es-ES" dirty="0" smtClean="0"/>
              <a:t>En el 40-50</a:t>
            </a:r>
            <a:r>
              <a:rPr lang="es-ES" dirty="0"/>
              <a:t>% de los casos se ha encontrado la mutación JAK 2 </a:t>
            </a:r>
            <a:r>
              <a:rPr lang="es-ES" dirty="0" smtClean="0"/>
              <a:t> V617F</a:t>
            </a:r>
            <a:r>
              <a:rPr lang="es-ES" dirty="0"/>
              <a:t>, o </a:t>
            </a:r>
            <a:r>
              <a:rPr lang="es-ES" dirty="0" smtClean="0"/>
              <a:t>mutaciones funcionalmente </a:t>
            </a:r>
            <a:r>
              <a:rPr lang="es-ES" dirty="0"/>
              <a:t>similares</a:t>
            </a:r>
            <a:endParaRPr lang="es-ES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7813"/>
            <a:ext cx="9258300" cy="1139825"/>
          </a:xfrm>
        </p:spPr>
        <p:txBody>
          <a:bodyPr/>
          <a:lstStyle/>
          <a:p>
            <a:pPr eaLnBrk="1" hangingPunct="1"/>
            <a:r>
              <a:rPr lang="es-ES" dirty="0" err="1" smtClean="0">
                <a:solidFill>
                  <a:srgbClr val="003399"/>
                </a:solidFill>
                <a:latin typeface="Arial" charset="0"/>
              </a:rPr>
              <a:t>Trombocitemia</a:t>
            </a:r>
            <a:r>
              <a:rPr lang="es-ES" dirty="0" smtClean="0">
                <a:solidFill>
                  <a:srgbClr val="003399"/>
                </a:solidFill>
                <a:latin typeface="Arial" charset="0"/>
              </a:rPr>
              <a:t> Esencial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113666" name="Picture 2" descr="https://encrypted-tbn3.google.com/images?q=tbn:ANd9GcSYkjwvL6PtPCQvslDVCuUnMW_VodKWnLK5nvxPxOy6A4nWdtxsi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3250" y="1196752"/>
            <a:ext cx="15240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https://encrypted-tbn0.google.com/images?q=tbn:ANd9GcRGlgDTqj0dVyJp3m8n_S-x8fSf8lgz7rHZDJsmdjLUXDj5IKX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7532" y="3717032"/>
            <a:ext cx="2581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F137B-9F32-48D8-89AD-D4ABE7CB1A17}" type="slidenum">
              <a:rPr lang="es-ES"/>
              <a:pPr>
                <a:defRPr/>
              </a:pPr>
              <a:t>39</a:t>
            </a:fld>
            <a:endParaRPr lang="es-ES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0" y="44450"/>
            <a:ext cx="102473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" sz="4400" b="1">
                <a:solidFill>
                  <a:srgbClr val="CC0000"/>
                </a:solidFill>
              </a:rPr>
              <a:t>Sangre periférica. </a:t>
            </a:r>
            <a:r>
              <a:rPr lang="es-ES" sz="4400" b="1">
                <a:solidFill>
                  <a:srgbClr val="002060"/>
                </a:solidFill>
              </a:rPr>
              <a:t>Plaquetas</a:t>
            </a:r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44500" y="3271838"/>
            <a:ext cx="9667875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sz="2400">
                <a:cs typeface="Times New Roman" pitchFamily="18" charset="0"/>
              </a:rPr>
              <a:t> Son pequeñas partículas anucleadas, que intervienen en el proceso de la coagulación.</a:t>
            </a:r>
          </a:p>
          <a:p>
            <a:endParaRPr lang="es-ES" sz="240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s-ES" sz="2400">
                <a:cs typeface="Times New Roman" pitchFamily="18" charset="0"/>
              </a:rPr>
              <a:t> El descenso del número de plaquetas se llama TROMBOCITOPENIA. </a:t>
            </a:r>
          </a:p>
          <a:p>
            <a:pPr>
              <a:buFontTx/>
              <a:buChar char="•"/>
            </a:pPr>
            <a:endParaRPr lang="es-ES" sz="2400"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s-ES" sz="2400">
                <a:cs typeface="Times New Roman" pitchFamily="18" charset="0"/>
              </a:rPr>
              <a:t> El aumento del número de plaquetas se llama TROMBOCITOSIS.</a:t>
            </a:r>
          </a:p>
        </p:txBody>
      </p:sp>
      <p:graphicFrame>
        <p:nvGraphicFramePr>
          <p:cNvPr id="41990" name="Object 6"/>
          <p:cNvGraphicFramePr>
            <a:graphicFrameLocks noGrp="1" noChangeAspect="1"/>
          </p:cNvGraphicFramePr>
          <p:nvPr>
            <p:ph type="body" idx="1"/>
          </p:nvPr>
        </p:nvGraphicFramePr>
        <p:xfrm>
          <a:off x="3360738" y="1308100"/>
          <a:ext cx="3240087" cy="2049463"/>
        </p:xfrm>
        <a:graphic>
          <a:graphicData uri="http://schemas.openxmlformats.org/presentationml/2006/ole">
            <p:oleObj spid="_x0000_s42004" name="Imagen de mapa de bits" r:id="rId3" imgW="4667902" imgH="3323810" progId="PBrush">
              <p:embed/>
            </p:oleObj>
          </a:graphicData>
        </a:graphic>
      </p:graphicFrame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ematopoiesis-6"/>
          <p:cNvPicPr>
            <a:picLocks noChangeAspect="1" noChangeArrowheads="1"/>
          </p:cNvPicPr>
          <p:nvPr/>
        </p:nvPicPr>
        <p:blipFill>
          <a:blip r:embed="rId2" cstate="print">
            <a:lum bright="18000" contrast="42000"/>
          </a:blip>
          <a:srcRect/>
          <a:stretch>
            <a:fillRect/>
          </a:stretch>
        </p:blipFill>
        <p:spPr>
          <a:xfrm>
            <a:off x="967036" y="0"/>
            <a:ext cx="77771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err="1" smtClean="0">
                <a:solidFill>
                  <a:srgbClr val="003399"/>
                </a:solidFill>
                <a:latin typeface="Arial" charset="0"/>
              </a:rPr>
              <a:t>Trombocitemia</a:t>
            </a:r>
            <a:r>
              <a:rPr lang="es-ES" dirty="0" smtClean="0">
                <a:solidFill>
                  <a:srgbClr val="003399"/>
                </a:solidFill>
                <a:latin typeface="Arial" charset="0"/>
              </a:rPr>
              <a:t> Esencial</a:t>
            </a:r>
          </a:p>
        </p:txBody>
      </p:sp>
      <p:graphicFrame>
        <p:nvGraphicFramePr>
          <p:cNvPr id="2" name="1 Marcador de contenido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03587768"/>
              </p:ext>
            </p:extLst>
          </p:nvPr>
        </p:nvGraphicFramePr>
        <p:xfrm>
          <a:off x="8632584" y="764704"/>
          <a:ext cx="974966" cy="4530725"/>
        </p:xfrm>
        <a:graphic>
          <a:graphicData uri="http://schemas.openxmlformats.org/presentationml/2006/ole">
            <p:oleObj spid="_x0000_s103440" name="Imagen de mapa de bits" r:id="rId3" imgW="0" imgH="0" progId="PBrush">
              <p:embed/>
            </p:oleObj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8311852" y="548680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megacariocito</a:t>
            </a:r>
            <a:endParaRPr lang="es-ES" sz="1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7567357" y="4653136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plaquetas</a:t>
            </a:r>
            <a:endParaRPr lang="es-ES" sz="1400" dirty="0"/>
          </a:p>
        </p:txBody>
      </p:sp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514350" y="1052736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Enfermedad crónica</a:t>
            </a:r>
          </a:p>
          <a:p>
            <a:r>
              <a:rPr lang="es-ES" dirty="0" smtClean="0"/>
              <a:t>Esperanza de vida normal</a:t>
            </a:r>
          </a:p>
          <a:p>
            <a:r>
              <a:rPr lang="es-ES" dirty="0" smtClean="0"/>
              <a:t>Riesgo de complicaciones</a:t>
            </a:r>
          </a:p>
          <a:p>
            <a:r>
              <a:rPr lang="es-ES" dirty="0" smtClean="0"/>
              <a:t>Se diagnostican 3 casos/100.000h/año</a:t>
            </a:r>
          </a:p>
          <a:p>
            <a:r>
              <a:rPr lang="es-ES" dirty="0" smtClean="0"/>
              <a:t>Aparece generalmente entre los 40-60años</a:t>
            </a:r>
          </a:p>
          <a:p>
            <a:r>
              <a:rPr lang="es-ES" dirty="0" smtClean="0"/>
              <a:t>1 de 4 tienen menos de 40 años</a:t>
            </a:r>
            <a:endParaRPr lang="es-ES" dirty="0"/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341" y="429309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it-IT" sz="4000" kern="1200" dirty="0" smtClean="0">
                <a:solidFill>
                  <a:srgbClr val="002060"/>
                </a:solidFill>
                <a:latin typeface="Arial" charset="0"/>
                <a:ea typeface="+mn-ea"/>
                <a:cs typeface="+mn-cs"/>
              </a:rPr>
              <a:t>Mutaciones</a:t>
            </a:r>
            <a:endParaRPr lang="es-ES" altLang="it-IT" sz="4000" kern="1200" dirty="0">
              <a:solidFill>
                <a:srgbClr val="00206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3555" t="17344" r="31655" b="12766"/>
          <a:stretch>
            <a:fillRect/>
          </a:stretch>
        </p:blipFill>
        <p:spPr bwMode="auto">
          <a:xfrm>
            <a:off x="1403648" y="980728"/>
            <a:ext cx="712879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mtClean="0">
                <a:solidFill>
                  <a:srgbClr val="003399"/>
                </a:solidFill>
                <a:latin typeface="Arial" charset="0"/>
              </a:rPr>
              <a:t>Trombocitemia Esencial</a:t>
            </a:r>
          </a:p>
        </p:txBody>
      </p:sp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514350" y="1124744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No tiene síntomas</a:t>
            </a:r>
          </a:p>
          <a:p>
            <a:r>
              <a:rPr lang="es-ES" dirty="0" smtClean="0"/>
              <a:t>Hallazgo casual en el 50%</a:t>
            </a:r>
          </a:p>
          <a:p>
            <a:r>
              <a:rPr lang="es-ES" dirty="0" smtClean="0"/>
              <a:t>No se trata si plaquetas &lt; de</a:t>
            </a:r>
          </a:p>
          <a:p>
            <a:pPr marL="0" indent="0">
              <a:buNone/>
            </a:pPr>
            <a:r>
              <a:rPr lang="es-ES" dirty="0" smtClean="0"/>
              <a:t>1 millón en sangre y no hay </a:t>
            </a:r>
          </a:p>
          <a:p>
            <a:pPr marL="0" indent="0">
              <a:buNone/>
            </a:pPr>
            <a:r>
              <a:rPr lang="es-ES" dirty="0"/>
              <a:t>f</a:t>
            </a:r>
            <a:r>
              <a:rPr lang="es-ES" dirty="0" smtClean="0"/>
              <a:t>actores de riesgo cardiovascular</a:t>
            </a:r>
            <a:endParaRPr lang="es-E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1925" y="342900"/>
            <a:ext cx="2357438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8456613" y="692150"/>
            <a:ext cx="18646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 smtClean="0"/>
              <a:t>Dolor de cabeza</a:t>
            </a:r>
            <a:endParaRPr lang="es-ES" dirty="0"/>
          </a:p>
          <a:p>
            <a:pPr eaLnBrk="1" hangingPunct="1"/>
            <a:endParaRPr lang="es-ES" dirty="0"/>
          </a:p>
          <a:p>
            <a:pPr eaLnBrk="1" hangingPunct="1"/>
            <a:r>
              <a:rPr lang="es-ES" dirty="0" smtClean="0"/>
              <a:t>Hormigueo en </a:t>
            </a:r>
          </a:p>
          <a:p>
            <a:pPr eaLnBrk="1" hangingPunct="1"/>
            <a:r>
              <a:rPr lang="es-ES" dirty="0" smtClean="0"/>
              <a:t>Manos y pies</a:t>
            </a:r>
          </a:p>
          <a:p>
            <a:pPr eaLnBrk="1" hangingPunct="1"/>
            <a:endParaRPr lang="es-ES" dirty="0"/>
          </a:p>
          <a:p>
            <a:pPr eaLnBrk="1" hangingPunct="1"/>
            <a:r>
              <a:rPr lang="es-ES" dirty="0" smtClean="0"/>
              <a:t>Prurito</a:t>
            </a:r>
            <a:endParaRPr lang="es-ES" dirty="0"/>
          </a:p>
          <a:p>
            <a:pPr eaLnBrk="1" hangingPunct="1"/>
            <a:endParaRPr lang="es-ES" dirty="0"/>
          </a:p>
          <a:p>
            <a:pPr eaLnBrk="1" hangingPunct="1"/>
            <a:r>
              <a:rPr lang="es-ES" dirty="0"/>
              <a:t>Trombosis</a:t>
            </a:r>
          </a:p>
          <a:p>
            <a:pPr eaLnBrk="1" hangingPunct="1"/>
            <a:r>
              <a:rPr lang="es-ES" dirty="0"/>
              <a:t>         arterial</a:t>
            </a:r>
          </a:p>
          <a:p>
            <a:pPr eaLnBrk="1" hangingPunct="1"/>
            <a:endParaRPr lang="es-ES" dirty="0"/>
          </a:p>
          <a:p>
            <a:pPr eaLnBrk="1" hangingPunct="1"/>
            <a:r>
              <a:rPr lang="es-ES" dirty="0"/>
              <a:t>Esplenomegalia</a:t>
            </a:r>
          </a:p>
          <a:p>
            <a:pPr eaLnBrk="1" hangingPunct="1"/>
            <a:endParaRPr lang="es-ES" dirty="0"/>
          </a:p>
          <a:p>
            <a:pPr eaLnBrk="1" hangingPunct="1"/>
            <a:endParaRPr lang="es-ES" dirty="0"/>
          </a:p>
          <a:p>
            <a:pPr eaLnBrk="1" hangingPunct="1"/>
            <a:r>
              <a:rPr lang="es-ES" dirty="0"/>
              <a:t>Trombosis</a:t>
            </a:r>
          </a:p>
          <a:p>
            <a:pPr eaLnBrk="1" hangingPunct="1"/>
            <a:r>
              <a:rPr lang="es-ES" dirty="0"/>
              <a:t>          venosa</a:t>
            </a:r>
          </a:p>
          <a:p>
            <a:pPr eaLnBrk="1" hangingPunct="1"/>
            <a:endParaRPr lang="es-ES" dirty="0"/>
          </a:p>
        </p:txBody>
      </p:sp>
      <p:pic>
        <p:nvPicPr>
          <p:cNvPr id="108546" name="Picture 2" descr="https://encrypted-tbn3.google.com/images?q=tbn:ANd9GcRFPJTF8rfutCqQlExCK0G9lZO7BhuA3uXhm808exfCTqt-KDj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020" y="3868108"/>
            <a:ext cx="2880320" cy="22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0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7813"/>
            <a:ext cx="9258300" cy="774923"/>
          </a:xfrm>
        </p:spPr>
        <p:txBody>
          <a:bodyPr/>
          <a:lstStyle/>
          <a:p>
            <a:pPr eaLnBrk="1" hangingPunct="1"/>
            <a:r>
              <a:rPr lang="es-ES" sz="3600" dirty="0" err="1" smtClean="0">
                <a:solidFill>
                  <a:srgbClr val="003399"/>
                </a:solidFill>
                <a:latin typeface="Arial" charset="0"/>
              </a:rPr>
              <a:t>Trombocitemia</a:t>
            </a:r>
            <a:r>
              <a:rPr lang="es-ES" sz="3600" dirty="0" smtClean="0">
                <a:solidFill>
                  <a:srgbClr val="003399"/>
                </a:solidFill>
                <a:latin typeface="Arial" charset="0"/>
              </a:rPr>
              <a:t> Esencial. Factores de riesgo</a:t>
            </a:r>
          </a:p>
        </p:txBody>
      </p:sp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514350" y="980728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Alto riesgo: </a:t>
            </a:r>
          </a:p>
          <a:p>
            <a:pPr lvl="2"/>
            <a:r>
              <a:rPr lang="es-ES" dirty="0" smtClean="0"/>
              <a:t>edad &gt;60</a:t>
            </a:r>
          </a:p>
          <a:p>
            <a:pPr lvl="2"/>
            <a:r>
              <a:rPr lang="es-ES" dirty="0" smtClean="0"/>
              <a:t>Antecedentes de trombosis o hemorragias</a:t>
            </a:r>
          </a:p>
          <a:p>
            <a:pPr lvl="2"/>
            <a:r>
              <a:rPr lang="es-ES" dirty="0" smtClean="0"/>
              <a:t>Plaquetas&gt;1,5 millones en sangre</a:t>
            </a:r>
          </a:p>
          <a:p>
            <a:r>
              <a:rPr lang="es-ES" dirty="0" smtClean="0"/>
              <a:t>Riesgo intermedio</a:t>
            </a:r>
          </a:p>
          <a:p>
            <a:pPr lvl="2"/>
            <a:r>
              <a:rPr lang="es-ES" dirty="0" smtClean="0"/>
              <a:t>Edad: 40-60</a:t>
            </a:r>
          </a:p>
          <a:p>
            <a:pPr lvl="2"/>
            <a:r>
              <a:rPr lang="es-ES" dirty="0" smtClean="0"/>
              <a:t>Hipertensión, diabetes, hipercolesterolemia, tabaco</a:t>
            </a:r>
          </a:p>
          <a:p>
            <a:pPr lvl="2"/>
            <a:r>
              <a:rPr lang="es-ES" dirty="0" smtClean="0"/>
              <a:t>Plaquetas 1-1,5 millones en sangre</a:t>
            </a:r>
          </a:p>
          <a:p>
            <a:pPr lvl="2"/>
            <a:r>
              <a:rPr lang="es-ES" dirty="0" smtClean="0"/>
              <a:t>Historia familiar de trombosis</a:t>
            </a:r>
          </a:p>
          <a:p>
            <a:r>
              <a:rPr lang="es-ES" dirty="0" smtClean="0"/>
              <a:t>Bajo riesgo: </a:t>
            </a:r>
          </a:p>
          <a:p>
            <a:pPr lvl="2"/>
            <a:r>
              <a:rPr lang="es-ES" dirty="0" smtClean="0"/>
              <a:t>&lt;45 años, no historia familiar de trombosis, no factores de riesgo cardiovascular.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2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7813"/>
            <a:ext cx="9258300" cy="774923"/>
          </a:xfrm>
        </p:spPr>
        <p:txBody>
          <a:bodyPr/>
          <a:lstStyle/>
          <a:p>
            <a:pPr eaLnBrk="1" hangingPunct="1"/>
            <a:r>
              <a:rPr lang="es-ES" sz="3600" dirty="0" err="1" smtClean="0">
                <a:solidFill>
                  <a:srgbClr val="003399"/>
                </a:solidFill>
                <a:latin typeface="Arial" charset="0"/>
              </a:rPr>
              <a:t>Trombocitemia</a:t>
            </a:r>
            <a:r>
              <a:rPr lang="es-ES" sz="3600" dirty="0" smtClean="0">
                <a:solidFill>
                  <a:srgbClr val="003399"/>
                </a:solidFill>
                <a:latin typeface="Arial" charset="0"/>
              </a:rPr>
              <a:t> Esencial. Prevención de complicaciones</a:t>
            </a:r>
          </a:p>
        </p:txBody>
      </p:sp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514350" y="2066627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Dejar de fumar. Disminuir consumo de tabaco y alcohol</a:t>
            </a:r>
          </a:p>
          <a:p>
            <a:r>
              <a:rPr lang="es-ES" dirty="0" smtClean="0"/>
              <a:t>Controlar hipertensión e hipercolesterolemia</a:t>
            </a:r>
          </a:p>
          <a:p>
            <a:r>
              <a:rPr lang="es-ES" dirty="0" smtClean="0"/>
              <a:t>Vida sana: aumentar consumo de vegetales, pescado, aves, cereales. Evitar exceso de grasas</a:t>
            </a:r>
          </a:p>
          <a:p>
            <a:r>
              <a:rPr lang="es-ES" dirty="0" smtClean="0"/>
              <a:t>Controlar peso y hacer ejercicio físico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9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altLang="it-IT" sz="4000" dirty="0" err="1" smtClean="0">
                <a:solidFill>
                  <a:srgbClr val="002060"/>
                </a:solidFill>
              </a:rPr>
              <a:t>Trombocitemia</a:t>
            </a:r>
            <a:r>
              <a:rPr lang="en-US" altLang="it-IT" sz="4000" dirty="0" smtClean="0">
                <a:solidFill>
                  <a:srgbClr val="002060"/>
                </a:solidFill>
              </a:rPr>
              <a:t>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Esencial</a:t>
            </a:r>
            <a:r>
              <a:rPr lang="en-US" altLang="it-IT" sz="4000" dirty="0" smtClean="0">
                <a:solidFill>
                  <a:srgbClr val="002060"/>
                </a:solidFill>
              </a:rPr>
              <a:t>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Tratamiento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425" y="1207046"/>
            <a:ext cx="3480657" cy="26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028" y="3789040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4606" y="4077073"/>
            <a:ext cx="34172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3580" y="1207047"/>
            <a:ext cx="3281830" cy="283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154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7813"/>
            <a:ext cx="9258300" cy="774923"/>
          </a:xfrm>
        </p:spPr>
        <p:txBody>
          <a:bodyPr/>
          <a:lstStyle/>
          <a:p>
            <a:pPr eaLnBrk="1" hangingPunct="1"/>
            <a:r>
              <a:rPr lang="es-ES" sz="3600" dirty="0" err="1" smtClean="0">
                <a:solidFill>
                  <a:srgbClr val="003399"/>
                </a:solidFill>
                <a:latin typeface="Arial" charset="0"/>
              </a:rPr>
              <a:t>Trombocitemia</a:t>
            </a:r>
            <a:r>
              <a:rPr lang="es-ES" sz="3600" dirty="0" smtClean="0">
                <a:solidFill>
                  <a:srgbClr val="003399"/>
                </a:solidFill>
                <a:latin typeface="Arial" charset="0"/>
              </a:rPr>
              <a:t> Esencial. Pronóstico</a:t>
            </a:r>
          </a:p>
        </p:txBody>
      </p:sp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514350" y="2066627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Mediana de supervivencia superior a los 20 años</a:t>
            </a:r>
          </a:p>
          <a:p>
            <a:r>
              <a:rPr lang="es-ES" dirty="0" smtClean="0"/>
              <a:t>Trombosis y hemorragia son las mayores causas de </a:t>
            </a:r>
            <a:r>
              <a:rPr lang="es-ES" dirty="0" err="1" smtClean="0"/>
              <a:t>morbi</a:t>
            </a:r>
            <a:r>
              <a:rPr lang="es-ES" dirty="0" smtClean="0"/>
              <a:t>-mortalidad</a:t>
            </a:r>
          </a:p>
          <a:p>
            <a:r>
              <a:rPr lang="es-ES" dirty="0" smtClean="0"/>
              <a:t>Pueden transformarse a leucemia aguda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3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altLang="it-IT" sz="4000" dirty="0" err="1" smtClean="0">
                <a:solidFill>
                  <a:srgbClr val="002060"/>
                </a:solidFill>
              </a:rPr>
              <a:t>Trombocitosis</a:t>
            </a:r>
            <a:r>
              <a:rPr lang="en-US" altLang="it-IT" sz="4000" dirty="0" smtClean="0">
                <a:solidFill>
                  <a:srgbClr val="002060"/>
                </a:solidFill>
              </a:rPr>
              <a:t>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Causas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  <p:sp>
        <p:nvSpPr>
          <p:cNvPr id="10" name="1 Marcador de contenido"/>
          <p:cNvSpPr txBox="1">
            <a:spLocks/>
          </p:cNvSpPr>
          <p:nvPr/>
        </p:nvSpPr>
        <p:spPr bwMode="auto">
          <a:xfrm>
            <a:off x="514350" y="1052736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Reactivas: </a:t>
            </a:r>
          </a:p>
          <a:p>
            <a:pPr lvl="2"/>
            <a:r>
              <a:rPr lang="es-ES" dirty="0" smtClean="0"/>
              <a:t>Falta de hierro</a:t>
            </a:r>
          </a:p>
          <a:p>
            <a:pPr lvl="2"/>
            <a:r>
              <a:rPr lang="es-ES" dirty="0"/>
              <a:t>H</a:t>
            </a:r>
            <a:r>
              <a:rPr lang="es-ES" dirty="0" smtClean="0"/>
              <a:t>emorragias</a:t>
            </a:r>
          </a:p>
          <a:p>
            <a:pPr lvl="2"/>
            <a:r>
              <a:rPr lang="es-ES" dirty="0" smtClean="0"/>
              <a:t>Hemólisis</a:t>
            </a:r>
          </a:p>
          <a:p>
            <a:pPr lvl="2"/>
            <a:r>
              <a:rPr lang="es-ES" dirty="0" smtClean="0"/>
              <a:t>Traumatismos. Postoperatorio</a:t>
            </a:r>
          </a:p>
          <a:p>
            <a:pPr lvl="2"/>
            <a:r>
              <a:rPr lang="es-ES" dirty="0" smtClean="0"/>
              <a:t>Infección. Inflamación</a:t>
            </a:r>
          </a:p>
          <a:p>
            <a:pPr lvl="2"/>
            <a:r>
              <a:rPr lang="es-ES" dirty="0" smtClean="0"/>
              <a:t>Tumores</a:t>
            </a:r>
          </a:p>
          <a:p>
            <a:pPr lvl="2"/>
            <a:r>
              <a:rPr lang="es-ES" dirty="0" smtClean="0"/>
              <a:t>Falta del bazo</a:t>
            </a:r>
          </a:p>
          <a:p>
            <a:pPr marL="671512" lvl="2" indent="0">
              <a:buNone/>
            </a:pPr>
            <a:endParaRPr lang="es-ES" dirty="0" smtClean="0"/>
          </a:p>
          <a:p>
            <a:r>
              <a:rPr lang="es-ES" dirty="0" smtClean="0"/>
              <a:t>Primarias: </a:t>
            </a:r>
          </a:p>
          <a:p>
            <a:pPr lvl="2"/>
            <a:r>
              <a:rPr lang="es-ES" dirty="0" err="1" smtClean="0"/>
              <a:t>Trombocitemia</a:t>
            </a:r>
            <a:r>
              <a:rPr lang="es-ES" dirty="0" smtClean="0"/>
              <a:t> esencial</a:t>
            </a:r>
          </a:p>
          <a:p>
            <a:pPr lvl="2"/>
            <a:r>
              <a:rPr lang="es-ES" dirty="0" smtClean="0"/>
              <a:t>Otras neoplasias </a:t>
            </a:r>
            <a:r>
              <a:rPr lang="es-ES" dirty="0" err="1" smtClean="0"/>
              <a:t>mieloproliferativas</a:t>
            </a:r>
            <a:r>
              <a:rPr lang="es-E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34856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989013" y="197768"/>
            <a:ext cx="9258300" cy="1143000"/>
          </a:xfrm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9900"/>
                </a:solidFill>
                <a:latin typeface="+mn-lt"/>
              </a:rPr>
              <a:t>Trombosis</a:t>
            </a:r>
          </a:p>
        </p:txBody>
      </p:sp>
      <p:sp>
        <p:nvSpPr>
          <p:cNvPr id="53252" name="Line 13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sp>
        <p:nvSpPr>
          <p:cNvPr id="53253" name="Rectangle 14"/>
          <p:cNvSpPr>
            <a:spLocks noChangeArrowheads="1"/>
          </p:cNvSpPr>
          <p:nvPr/>
        </p:nvSpPr>
        <p:spPr bwMode="auto">
          <a:xfrm>
            <a:off x="365125" y="2022475"/>
            <a:ext cx="5641975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ES" sz="2400" dirty="0"/>
              <a:t>Bloqueo del flujo sanguíneo, provocando complicaciones graves incluso la muerte. </a:t>
            </a:r>
          </a:p>
          <a:p>
            <a:r>
              <a:rPr lang="es-ES" sz="2400" dirty="0"/>
              <a:t>Las complicaciones mas graves son el IAM y el ACVA. </a:t>
            </a:r>
          </a:p>
          <a:p>
            <a:r>
              <a:rPr lang="es-ES" sz="2400" dirty="0"/>
              <a:t>Son la causa mas frecuente de muerte y discapacidad en el mundo desarrollado.</a:t>
            </a:r>
          </a:p>
          <a:p>
            <a:r>
              <a:rPr lang="es-ES" sz="2400" dirty="0"/>
              <a:t>Disponemos de una variedad de medicamentos útiles para prevenir y tratar la trombosis y hay otras nuevas.  </a:t>
            </a:r>
          </a:p>
        </p:txBody>
      </p:sp>
      <p:pic>
        <p:nvPicPr>
          <p:cNvPr id="53254" name="Picture 15" descr="Platelets and Fibr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132856"/>
            <a:ext cx="375443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16"/>
          <p:cNvSpPr txBox="1">
            <a:spLocks noChangeArrowheads="1"/>
          </p:cNvSpPr>
          <p:nvPr/>
        </p:nvSpPr>
        <p:spPr bwMode="auto">
          <a:xfrm>
            <a:off x="5094288" y="2133600"/>
            <a:ext cx="4646612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Trombo: agregado de plaquetas y fibrina</a:t>
            </a:r>
          </a:p>
        </p:txBody>
      </p:sp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989013" y="197768"/>
            <a:ext cx="9258300" cy="1143000"/>
          </a:xfrm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9900"/>
                </a:solidFill>
                <a:latin typeface="+mn-lt"/>
              </a:rPr>
              <a:t>Trombosis</a:t>
            </a:r>
          </a:p>
        </p:txBody>
      </p:sp>
      <p:sp>
        <p:nvSpPr>
          <p:cNvPr id="54276" name="Line 3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444500" y="1836738"/>
            <a:ext cx="53467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s-ES" b="1" dirty="0"/>
              <a:t>Anticoagulantes:</a:t>
            </a:r>
            <a:r>
              <a:rPr lang="es-ES" dirty="0"/>
              <a:t>  </a:t>
            </a:r>
          </a:p>
          <a:p>
            <a:pPr algn="just"/>
            <a:endParaRPr lang="es-ES" dirty="0"/>
          </a:p>
          <a:p>
            <a:pPr algn="just"/>
            <a:r>
              <a:rPr lang="es-ES" b="1" dirty="0">
                <a:solidFill>
                  <a:srgbClr val="FF0000"/>
                </a:solidFill>
              </a:rPr>
              <a:t>HEPARINA</a:t>
            </a:r>
            <a:r>
              <a:rPr lang="es-ES" dirty="0"/>
              <a:t> descubierta por casualidad en 1916 por un estudiante de Medicina de la Universidad Johns Hopkins que investigaba proteínas productoras de coágulos extraídas del hígado y corazón del perro.</a:t>
            </a:r>
          </a:p>
          <a:p>
            <a:pPr algn="just"/>
            <a:r>
              <a:rPr lang="es-ES" dirty="0"/>
              <a:t> </a:t>
            </a:r>
          </a:p>
          <a:p>
            <a:pPr algn="just"/>
            <a:r>
              <a:rPr lang="es-ES" dirty="0"/>
              <a:t>En 1939, un bioquímico de la Universidad de Wisconsin descubrió los </a:t>
            </a:r>
            <a:r>
              <a:rPr lang="es-ES" dirty="0" err="1"/>
              <a:t>dicumarínicos</a:t>
            </a:r>
            <a:r>
              <a:rPr lang="es-ES" dirty="0"/>
              <a:t> (</a:t>
            </a:r>
            <a:r>
              <a:rPr lang="es-ES" b="1" dirty="0">
                <a:solidFill>
                  <a:srgbClr val="FF0000"/>
                </a:solidFill>
              </a:rPr>
              <a:t>SINTROM</a:t>
            </a:r>
            <a:r>
              <a:rPr lang="es-ES" dirty="0"/>
              <a:t>) en una variedad de trébol que le llevó un granjero porque su mejor toro había muerto al comer de esa planta. </a:t>
            </a:r>
          </a:p>
          <a:p>
            <a:pPr algn="just"/>
            <a:endParaRPr lang="es-ES" dirty="0"/>
          </a:p>
        </p:txBody>
      </p:sp>
      <p:pic>
        <p:nvPicPr>
          <p:cNvPr id="54278" name="Picture 5" descr="Platelets and Fibr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221163"/>
            <a:ext cx="3240088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6683375" y="4149725"/>
            <a:ext cx="3159125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470775" y="1597025"/>
            <a:ext cx="985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800" b="1"/>
              <a:t>1940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 rot="-2009132">
            <a:off x="6446838" y="3565525"/>
            <a:ext cx="13731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HEPARINA</a:t>
            </a: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 rot="2253647">
            <a:off x="8594725" y="2943225"/>
            <a:ext cx="12493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SINTROM</a:t>
            </a:r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>
            <a:off x="7005638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7248525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7491413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>
            <a:off x="7737475" y="4149725"/>
            <a:ext cx="404813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4287" name="Line 15"/>
          <p:cNvSpPr>
            <a:spLocks noChangeShapeType="1"/>
          </p:cNvSpPr>
          <p:nvPr/>
        </p:nvSpPr>
        <p:spPr bwMode="auto">
          <a:xfrm flipH="1">
            <a:off x="8383588" y="3213100"/>
            <a:ext cx="404812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 flipH="1">
            <a:off x="8626475" y="3429000"/>
            <a:ext cx="404813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 flipH="1">
            <a:off x="8869363" y="3644900"/>
            <a:ext cx="404812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>
          <a:xfrm>
            <a:off x="390972" y="277813"/>
            <a:ext cx="9772650" cy="1139825"/>
          </a:xfrm>
        </p:spPr>
        <p:txBody>
          <a:bodyPr/>
          <a:lstStyle/>
          <a:p>
            <a:r>
              <a:rPr lang="es-ES" dirty="0" smtClean="0">
                <a:solidFill>
                  <a:srgbClr val="002060"/>
                </a:solidFill>
                <a:latin typeface="+mn-lt"/>
              </a:rPr>
              <a:t>Neoplasias </a:t>
            </a:r>
            <a:r>
              <a:rPr lang="es-ES" dirty="0" err="1" smtClean="0">
                <a:solidFill>
                  <a:srgbClr val="002060"/>
                </a:solidFill>
                <a:latin typeface="+mn-lt"/>
              </a:rPr>
              <a:t>mieloproliferativas</a:t>
            </a:r>
            <a:r>
              <a:rPr lang="es-ES" dirty="0" smtClean="0">
                <a:solidFill>
                  <a:srgbClr val="002060"/>
                </a:solidFill>
                <a:latin typeface="+mn-lt"/>
              </a:rPr>
              <a:t> crónicas</a:t>
            </a: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Myelo</a:t>
            </a:r>
            <a:r>
              <a:rPr lang="es-ES" dirty="0" smtClean="0"/>
              <a:t>= médula en griego</a:t>
            </a:r>
          </a:p>
          <a:p>
            <a:r>
              <a:rPr lang="es-ES" dirty="0" smtClean="0"/>
              <a:t>Proliferación= crecimiento</a:t>
            </a:r>
          </a:p>
          <a:p>
            <a:r>
              <a:rPr lang="es-ES" dirty="0" err="1" smtClean="0"/>
              <a:t>Mieloproliferativo</a:t>
            </a:r>
            <a:r>
              <a:rPr lang="es-ES" dirty="0" smtClean="0"/>
              <a:t>= enfermedad de las células madre de la sangre que se reproducen de forma incontrolada</a:t>
            </a:r>
            <a:endParaRPr lang="es-ES" dirty="0"/>
          </a:p>
        </p:txBody>
      </p:sp>
      <p:pic>
        <p:nvPicPr>
          <p:cNvPr id="7" name="Picture 5" descr="ROCA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7315" y="3879056"/>
            <a:ext cx="3818523" cy="221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47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989013" y="197768"/>
            <a:ext cx="9258300" cy="1143000"/>
          </a:xfrm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9900"/>
                </a:solidFill>
                <a:latin typeface="+mn-lt"/>
              </a:rPr>
              <a:t>Trombosis</a:t>
            </a:r>
          </a:p>
        </p:txBody>
      </p:sp>
      <p:sp>
        <p:nvSpPr>
          <p:cNvPr id="55300" name="Line 3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sp>
        <p:nvSpPr>
          <p:cNvPr id="55301" name="Rectangle 4"/>
          <p:cNvSpPr>
            <a:spLocks noChangeArrowheads="1"/>
          </p:cNvSpPr>
          <p:nvPr/>
        </p:nvSpPr>
        <p:spPr bwMode="auto">
          <a:xfrm>
            <a:off x="527050" y="1598643"/>
            <a:ext cx="53467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s-ES" b="1" dirty="0"/>
              <a:t>Anticoagulantes:</a:t>
            </a:r>
            <a:r>
              <a:rPr lang="es-ES" dirty="0"/>
              <a:t>  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En 1970s, se sintetizan las heparinas de bajo peso molecular (</a:t>
            </a:r>
            <a:r>
              <a:rPr lang="es-ES" b="1" dirty="0">
                <a:solidFill>
                  <a:srgbClr val="FF0000"/>
                </a:solidFill>
              </a:rPr>
              <a:t>HBPM</a:t>
            </a:r>
            <a:r>
              <a:rPr lang="es-ES" dirty="0"/>
              <a:t>), administradas por vía subcutánea mantienen anticoagulación constante y no requieren control. 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Otros anticoagulantes sintéticos:</a:t>
            </a:r>
          </a:p>
          <a:p>
            <a:pPr algn="just"/>
            <a:r>
              <a:rPr lang="es-ES" dirty="0" err="1"/>
              <a:t>Bivalirudin</a:t>
            </a:r>
            <a:r>
              <a:rPr lang="es-ES" dirty="0"/>
              <a:t>, una molécula sintética basada en la estructura de la </a:t>
            </a:r>
            <a:r>
              <a:rPr lang="es-ES" dirty="0" err="1"/>
              <a:t>hirudina</a:t>
            </a:r>
            <a:r>
              <a:rPr lang="es-ES" dirty="0"/>
              <a:t> (sustancia anticoagulante de las sanguijuelas).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Otras drogas de diseño más reciente que inhiben factores únicos de coagulación, administradas por vía oral y que no requieren control, </a:t>
            </a:r>
            <a:r>
              <a:rPr lang="es-ES" dirty="0" smtClean="0"/>
              <a:t>ya están disponibles.</a:t>
            </a:r>
            <a:endParaRPr lang="es-ES" dirty="0"/>
          </a:p>
        </p:txBody>
      </p:sp>
      <p:pic>
        <p:nvPicPr>
          <p:cNvPr id="55302" name="Picture 5" descr="Platelets and Fibr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221163"/>
            <a:ext cx="3240088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6"/>
          <p:cNvSpPr>
            <a:spLocks noChangeArrowheads="1"/>
          </p:cNvSpPr>
          <p:nvPr/>
        </p:nvSpPr>
        <p:spPr bwMode="auto">
          <a:xfrm>
            <a:off x="6683375" y="4149725"/>
            <a:ext cx="3159125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7470775" y="1597025"/>
            <a:ext cx="985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800" b="1"/>
              <a:t>1940</a:t>
            </a:r>
          </a:p>
        </p:txBody>
      </p:sp>
      <p:sp>
        <p:nvSpPr>
          <p:cNvPr id="55305" name="Text Box 8"/>
          <p:cNvSpPr txBox="1">
            <a:spLocks noChangeArrowheads="1"/>
          </p:cNvSpPr>
          <p:nvPr/>
        </p:nvSpPr>
        <p:spPr bwMode="auto">
          <a:xfrm rot="-2009132">
            <a:off x="6446838" y="3565525"/>
            <a:ext cx="13731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HEPARINA</a:t>
            </a:r>
          </a:p>
        </p:txBody>
      </p:sp>
      <p:sp>
        <p:nvSpPr>
          <p:cNvPr id="55306" name="Text Box 9"/>
          <p:cNvSpPr txBox="1">
            <a:spLocks noChangeArrowheads="1"/>
          </p:cNvSpPr>
          <p:nvPr/>
        </p:nvSpPr>
        <p:spPr bwMode="auto">
          <a:xfrm rot="2253647">
            <a:off x="8594725" y="2943225"/>
            <a:ext cx="12493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SINTROM</a:t>
            </a:r>
          </a:p>
        </p:txBody>
      </p:sp>
      <p:sp>
        <p:nvSpPr>
          <p:cNvPr id="55307" name="Line 10"/>
          <p:cNvSpPr>
            <a:spLocks noChangeShapeType="1"/>
          </p:cNvSpPr>
          <p:nvPr/>
        </p:nvSpPr>
        <p:spPr bwMode="auto">
          <a:xfrm>
            <a:off x="7005638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08" name="Line 11"/>
          <p:cNvSpPr>
            <a:spLocks noChangeShapeType="1"/>
          </p:cNvSpPr>
          <p:nvPr/>
        </p:nvSpPr>
        <p:spPr bwMode="auto">
          <a:xfrm>
            <a:off x="7248525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09" name="Line 12"/>
          <p:cNvSpPr>
            <a:spLocks noChangeShapeType="1"/>
          </p:cNvSpPr>
          <p:nvPr/>
        </p:nvSpPr>
        <p:spPr bwMode="auto">
          <a:xfrm>
            <a:off x="7491413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10" name="Line 13"/>
          <p:cNvSpPr>
            <a:spLocks noChangeShapeType="1"/>
          </p:cNvSpPr>
          <p:nvPr/>
        </p:nvSpPr>
        <p:spPr bwMode="auto">
          <a:xfrm>
            <a:off x="7737475" y="4149725"/>
            <a:ext cx="404813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11" name="Line 14"/>
          <p:cNvSpPr>
            <a:spLocks noChangeShapeType="1"/>
          </p:cNvSpPr>
          <p:nvPr/>
        </p:nvSpPr>
        <p:spPr bwMode="auto">
          <a:xfrm flipH="1">
            <a:off x="8383588" y="3213100"/>
            <a:ext cx="404812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12" name="Line 15"/>
          <p:cNvSpPr>
            <a:spLocks noChangeShapeType="1"/>
          </p:cNvSpPr>
          <p:nvPr/>
        </p:nvSpPr>
        <p:spPr bwMode="auto">
          <a:xfrm flipH="1">
            <a:off x="8626475" y="3429000"/>
            <a:ext cx="404813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13" name="Line 16"/>
          <p:cNvSpPr>
            <a:spLocks noChangeShapeType="1"/>
          </p:cNvSpPr>
          <p:nvPr/>
        </p:nvSpPr>
        <p:spPr bwMode="auto">
          <a:xfrm flipH="1">
            <a:off x="8869363" y="3644900"/>
            <a:ext cx="404812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14" name="Line 17"/>
          <p:cNvSpPr>
            <a:spLocks noChangeShapeType="1"/>
          </p:cNvSpPr>
          <p:nvPr/>
        </p:nvSpPr>
        <p:spPr bwMode="auto">
          <a:xfrm flipH="1">
            <a:off x="9112250" y="3860800"/>
            <a:ext cx="404813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315" name="Line 18"/>
          <p:cNvSpPr>
            <a:spLocks noChangeShapeType="1"/>
          </p:cNvSpPr>
          <p:nvPr/>
        </p:nvSpPr>
        <p:spPr bwMode="auto">
          <a:xfrm flipH="1">
            <a:off x="9355138" y="4076700"/>
            <a:ext cx="404812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989013" y="197768"/>
            <a:ext cx="9258300" cy="1143000"/>
          </a:xfrm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9900"/>
                </a:solidFill>
                <a:latin typeface="+mn-lt"/>
              </a:rPr>
              <a:t>Trombosis</a:t>
            </a:r>
          </a:p>
        </p:txBody>
      </p:sp>
      <p:sp>
        <p:nvSpPr>
          <p:cNvPr id="56324" name="Line 3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527050" y="1202026"/>
            <a:ext cx="53467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s-ES" b="1" dirty="0"/>
              <a:t>Anticoagulantes:</a:t>
            </a:r>
            <a:r>
              <a:rPr lang="es-ES" dirty="0"/>
              <a:t>  </a:t>
            </a:r>
          </a:p>
          <a:p>
            <a:pPr algn="just"/>
            <a:endParaRPr lang="es-ES" dirty="0"/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Otras drogas de diseño más reciente que inhiben factores únicos de coagulación, administradas por vía oral y que no requieren control. El </a:t>
            </a:r>
            <a:r>
              <a:rPr lang="es-ES" sz="2400" b="1" dirty="0" err="1">
                <a:solidFill>
                  <a:srgbClr val="FF0000"/>
                </a:solidFill>
              </a:rPr>
              <a:t>Rivaroxaban</a:t>
            </a:r>
            <a:r>
              <a:rPr lang="es-ES" sz="2400" dirty="0"/>
              <a:t> es un antagonista competitivo reversible del factor X activado </a:t>
            </a:r>
          </a:p>
          <a:p>
            <a:pPr algn="just"/>
            <a:r>
              <a:rPr lang="es-ES" sz="2400" dirty="0"/>
              <a:t>El </a:t>
            </a:r>
            <a:r>
              <a:rPr lang="es-ES" sz="2400" b="1" dirty="0" err="1">
                <a:solidFill>
                  <a:srgbClr val="FF0000"/>
                </a:solidFill>
              </a:rPr>
              <a:t>Davigatran</a:t>
            </a:r>
            <a:r>
              <a:rPr lang="es-ES" sz="2400" dirty="0"/>
              <a:t> es un antagonista competitivo reversible de la trombina</a:t>
            </a:r>
          </a:p>
        </p:txBody>
      </p:sp>
      <p:pic>
        <p:nvPicPr>
          <p:cNvPr id="56326" name="Picture 5" descr="Platelets and Fibr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221163"/>
            <a:ext cx="3240088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6683375" y="4149725"/>
            <a:ext cx="3159125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7470775" y="1597025"/>
            <a:ext cx="985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800" b="1"/>
              <a:t>1940</a:t>
            </a:r>
          </a:p>
        </p:txBody>
      </p:sp>
      <p:sp>
        <p:nvSpPr>
          <p:cNvPr id="56329" name="Text Box 8"/>
          <p:cNvSpPr txBox="1">
            <a:spLocks noChangeArrowheads="1"/>
          </p:cNvSpPr>
          <p:nvPr/>
        </p:nvSpPr>
        <p:spPr bwMode="auto">
          <a:xfrm rot="-2009132">
            <a:off x="6446838" y="3565525"/>
            <a:ext cx="13731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HEPARINA</a:t>
            </a:r>
          </a:p>
        </p:txBody>
      </p:sp>
      <p:sp>
        <p:nvSpPr>
          <p:cNvPr id="56330" name="Text Box 9"/>
          <p:cNvSpPr txBox="1">
            <a:spLocks noChangeArrowheads="1"/>
          </p:cNvSpPr>
          <p:nvPr/>
        </p:nvSpPr>
        <p:spPr bwMode="auto">
          <a:xfrm rot="2253647">
            <a:off x="8594725" y="2943225"/>
            <a:ext cx="12493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SINTROM</a:t>
            </a:r>
          </a:p>
        </p:txBody>
      </p:sp>
      <p:sp>
        <p:nvSpPr>
          <p:cNvPr id="56331" name="Line 10"/>
          <p:cNvSpPr>
            <a:spLocks noChangeShapeType="1"/>
          </p:cNvSpPr>
          <p:nvPr/>
        </p:nvSpPr>
        <p:spPr bwMode="auto">
          <a:xfrm>
            <a:off x="7005638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32" name="Line 11"/>
          <p:cNvSpPr>
            <a:spLocks noChangeShapeType="1"/>
          </p:cNvSpPr>
          <p:nvPr/>
        </p:nvSpPr>
        <p:spPr bwMode="auto">
          <a:xfrm>
            <a:off x="7248525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33" name="Line 12"/>
          <p:cNvSpPr>
            <a:spLocks noChangeShapeType="1"/>
          </p:cNvSpPr>
          <p:nvPr/>
        </p:nvSpPr>
        <p:spPr bwMode="auto">
          <a:xfrm>
            <a:off x="7491413" y="4292600"/>
            <a:ext cx="406400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34" name="Line 13"/>
          <p:cNvSpPr>
            <a:spLocks noChangeShapeType="1"/>
          </p:cNvSpPr>
          <p:nvPr/>
        </p:nvSpPr>
        <p:spPr bwMode="auto">
          <a:xfrm>
            <a:off x="7737475" y="4149725"/>
            <a:ext cx="404813" cy="5048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35" name="Line 14"/>
          <p:cNvSpPr>
            <a:spLocks noChangeShapeType="1"/>
          </p:cNvSpPr>
          <p:nvPr/>
        </p:nvSpPr>
        <p:spPr bwMode="auto">
          <a:xfrm flipH="1">
            <a:off x="8383588" y="3213100"/>
            <a:ext cx="404812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36" name="Line 15"/>
          <p:cNvSpPr>
            <a:spLocks noChangeShapeType="1"/>
          </p:cNvSpPr>
          <p:nvPr/>
        </p:nvSpPr>
        <p:spPr bwMode="auto">
          <a:xfrm flipH="1">
            <a:off x="8626475" y="3429000"/>
            <a:ext cx="404813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37" name="Line 16"/>
          <p:cNvSpPr>
            <a:spLocks noChangeShapeType="1"/>
          </p:cNvSpPr>
          <p:nvPr/>
        </p:nvSpPr>
        <p:spPr bwMode="auto">
          <a:xfrm flipH="1">
            <a:off x="8869363" y="3644900"/>
            <a:ext cx="404812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38" name="Line 17"/>
          <p:cNvSpPr>
            <a:spLocks noChangeShapeType="1"/>
          </p:cNvSpPr>
          <p:nvPr/>
        </p:nvSpPr>
        <p:spPr bwMode="auto">
          <a:xfrm flipH="1">
            <a:off x="9112250" y="3860800"/>
            <a:ext cx="404813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39" name="Line 18"/>
          <p:cNvSpPr>
            <a:spLocks noChangeShapeType="1"/>
          </p:cNvSpPr>
          <p:nvPr/>
        </p:nvSpPr>
        <p:spPr bwMode="auto">
          <a:xfrm flipH="1">
            <a:off x="9355138" y="4076700"/>
            <a:ext cx="404812" cy="15843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340" name="Text Box 7"/>
          <p:cNvSpPr txBox="1">
            <a:spLocks noChangeArrowheads="1"/>
          </p:cNvSpPr>
          <p:nvPr/>
        </p:nvSpPr>
        <p:spPr bwMode="auto">
          <a:xfrm>
            <a:off x="5048250" y="5445125"/>
            <a:ext cx="987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800" b="1"/>
              <a:t>2010</a:t>
            </a:r>
          </a:p>
        </p:txBody>
      </p:sp>
      <p:sp>
        <p:nvSpPr>
          <p:cNvPr id="56341" name="Text Box 8"/>
          <p:cNvSpPr txBox="1">
            <a:spLocks noChangeArrowheads="1"/>
          </p:cNvSpPr>
          <p:nvPr/>
        </p:nvSpPr>
        <p:spPr bwMode="auto">
          <a:xfrm rot="-2009132">
            <a:off x="6557963" y="5927725"/>
            <a:ext cx="673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F Xa</a:t>
            </a:r>
          </a:p>
        </p:txBody>
      </p:sp>
      <p:sp>
        <p:nvSpPr>
          <p:cNvPr id="56342" name="Text Box 8"/>
          <p:cNvSpPr txBox="1">
            <a:spLocks noChangeArrowheads="1"/>
          </p:cNvSpPr>
          <p:nvPr/>
        </p:nvSpPr>
        <p:spPr bwMode="auto">
          <a:xfrm rot="1741844">
            <a:off x="7939088" y="6192838"/>
            <a:ext cx="14287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TROMBINA</a:t>
            </a:r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7324725" y="5772150"/>
            <a:ext cx="330200" cy="196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4 Conector recto de flecha"/>
          <p:cNvCxnSpPr>
            <a:stCxn id="56342" idx="0"/>
          </p:cNvCxnSpPr>
          <p:nvPr/>
        </p:nvCxnSpPr>
        <p:spPr>
          <a:xfrm flipH="1" flipV="1">
            <a:off x="8653463" y="5868988"/>
            <a:ext cx="88900" cy="347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989013" y="197768"/>
            <a:ext cx="9258300" cy="1143000"/>
          </a:xfrm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FF9900"/>
                </a:solidFill>
                <a:latin typeface="+mn-lt"/>
              </a:rPr>
              <a:t>Trombosis</a:t>
            </a:r>
          </a:p>
        </p:txBody>
      </p:sp>
      <p:sp>
        <p:nvSpPr>
          <p:cNvPr id="57348" name="Line 3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390972" y="1386934"/>
            <a:ext cx="676875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s-ES" b="1" dirty="0" err="1"/>
              <a:t>Antiplaquetas</a:t>
            </a:r>
            <a:r>
              <a:rPr lang="es-ES" b="1" dirty="0"/>
              <a:t>:</a:t>
            </a:r>
            <a:r>
              <a:rPr lang="es-ES" dirty="0"/>
              <a:t>  </a:t>
            </a:r>
          </a:p>
          <a:p>
            <a:pPr algn="just"/>
            <a:r>
              <a:rPr lang="es-ES" dirty="0"/>
              <a:t>Desde 1960s, se conocen las propiedades de la aspirina para alterar la agregación plaquetaria y prevenir el riesgo de IAM y ACVA. </a:t>
            </a:r>
          </a:p>
          <a:p>
            <a:pPr algn="just"/>
            <a:r>
              <a:rPr lang="es-ES" dirty="0"/>
              <a:t>En 1980, se demostró que la Aspirina a dosis muy bajas bloquea la producción de sustancias que inducen la agregación. </a:t>
            </a:r>
          </a:p>
          <a:p>
            <a:pPr algn="just"/>
            <a:r>
              <a:rPr lang="es-ES" dirty="0" smtClean="0"/>
              <a:t>Otros fármacos </a:t>
            </a:r>
            <a:r>
              <a:rPr lang="es-ES" dirty="0"/>
              <a:t>como: </a:t>
            </a:r>
          </a:p>
          <a:p>
            <a:pPr algn="just"/>
            <a:r>
              <a:rPr lang="es-ES" dirty="0" err="1"/>
              <a:t>clopidogrel</a:t>
            </a:r>
            <a:r>
              <a:rPr lang="es-ES" dirty="0"/>
              <a:t>, </a:t>
            </a:r>
            <a:r>
              <a:rPr lang="es-ES" dirty="0" err="1"/>
              <a:t>dipiridamol</a:t>
            </a:r>
            <a:r>
              <a:rPr lang="es-ES" dirty="0"/>
              <a:t> y </a:t>
            </a:r>
            <a:r>
              <a:rPr lang="es-ES" dirty="0" err="1"/>
              <a:t>abciximab</a:t>
            </a:r>
            <a:r>
              <a:rPr lang="es-ES" dirty="0"/>
              <a:t> son inhibidores potentes. </a:t>
            </a:r>
          </a:p>
          <a:p>
            <a:pPr algn="just"/>
            <a:r>
              <a:rPr lang="es-ES" sz="2400" b="1" dirty="0"/>
              <a:t>El impacto de estos fármacos sobre la salud de la población general es muy elevado. </a:t>
            </a:r>
          </a:p>
          <a:p>
            <a:pPr algn="just"/>
            <a:r>
              <a:rPr lang="es-ES" dirty="0"/>
              <a:t>La heparina ha hecho posible la cirugía cardíaca y la </a:t>
            </a:r>
            <a:r>
              <a:rPr lang="es-ES" dirty="0" err="1"/>
              <a:t>dialisis</a:t>
            </a:r>
            <a:r>
              <a:rPr lang="es-ES" dirty="0"/>
              <a:t>. </a:t>
            </a:r>
          </a:p>
          <a:p>
            <a:pPr algn="just"/>
            <a:r>
              <a:rPr lang="es-ES" dirty="0"/>
              <a:t>La anticoagulación en postoperatorio o </a:t>
            </a:r>
            <a:r>
              <a:rPr lang="es-ES" dirty="0" smtClean="0"/>
              <a:t>traumas </a:t>
            </a:r>
            <a:r>
              <a:rPr lang="es-ES" dirty="0"/>
              <a:t>ha reducido el riesgo de trombosis venosa y embolismo pulmonar en un </a:t>
            </a:r>
            <a:r>
              <a:rPr lang="es-ES" b="1" dirty="0">
                <a:solidFill>
                  <a:srgbClr val="FF0000"/>
                </a:solidFill>
              </a:rPr>
              <a:t>70</a:t>
            </a:r>
            <a:r>
              <a:rPr lang="es-ES" b="1" dirty="0" smtClean="0">
                <a:solidFill>
                  <a:srgbClr val="FF0000"/>
                </a:solidFill>
              </a:rPr>
              <a:t>%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Los anticoagulantes orales reducen significativamente la muerte por IAM y ACVA en pacientes con fibrilación auricular. </a:t>
            </a:r>
          </a:p>
        </p:txBody>
      </p:sp>
      <p:pic>
        <p:nvPicPr>
          <p:cNvPr id="57350" name="Picture 5" descr="Platelets and Fibr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3972" y="2420516"/>
            <a:ext cx="3240088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6"/>
          <p:cNvSpPr>
            <a:spLocks noChangeArrowheads="1"/>
          </p:cNvSpPr>
          <p:nvPr/>
        </p:nvSpPr>
        <p:spPr bwMode="auto">
          <a:xfrm>
            <a:off x="6943972" y="2348284"/>
            <a:ext cx="3159125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7266235" y="1772816"/>
            <a:ext cx="12874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b="1"/>
              <a:t>ASPIRINA</a:t>
            </a:r>
          </a:p>
        </p:txBody>
      </p:sp>
      <p:sp>
        <p:nvSpPr>
          <p:cNvPr id="57353" name="Line 19"/>
          <p:cNvSpPr>
            <a:spLocks noChangeShapeType="1"/>
          </p:cNvSpPr>
          <p:nvPr/>
        </p:nvSpPr>
        <p:spPr bwMode="auto">
          <a:xfrm>
            <a:off x="8401297" y="2204616"/>
            <a:ext cx="0" cy="7191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012" y="548680"/>
            <a:ext cx="476118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4876" y="1476128"/>
            <a:ext cx="4419104" cy="441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23020" y="4581128"/>
            <a:ext cx="3607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c</a:t>
            </a:r>
            <a:r>
              <a:rPr lang="es-ES" sz="4000" b="1" dirty="0" smtClean="0">
                <a:solidFill>
                  <a:srgbClr val="FF0000"/>
                </a:solidFill>
              </a:rPr>
              <a:t>élulas madre</a:t>
            </a:r>
            <a:endParaRPr lang="es-E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7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err="1">
                <a:solidFill>
                  <a:srgbClr val="003399"/>
                </a:solidFill>
                <a:latin typeface="Arial" charset="0"/>
              </a:rPr>
              <a:t>Mielofibrosis</a:t>
            </a:r>
            <a:endParaRPr lang="es-ES" dirty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11925" y="342900"/>
            <a:ext cx="2357438" cy="5822950"/>
          </a:xfrm>
          <a:noFill/>
        </p:spPr>
      </p:pic>
      <p:sp>
        <p:nvSpPr>
          <p:cNvPr id="21508" name="4 CuadroTexto"/>
          <p:cNvSpPr txBox="1">
            <a:spLocks noChangeArrowheads="1"/>
          </p:cNvSpPr>
          <p:nvPr/>
        </p:nvSpPr>
        <p:spPr bwMode="auto">
          <a:xfrm>
            <a:off x="4856163" y="1484313"/>
            <a:ext cx="18637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/>
              <a:t>Dolor de cabeza</a:t>
            </a:r>
          </a:p>
          <a:p>
            <a:pPr eaLnBrk="1" hangingPunct="1"/>
            <a:r>
              <a:rPr lang="es-ES"/>
              <a:t>Visión borrosa</a:t>
            </a:r>
          </a:p>
          <a:p>
            <a:pPr eaLnBrk="1" hangingPunct="1"/>
            <a:r>
              <a:rPr lang="es-ES"/>
              <a:t>Enrojecimiento</a:t>
            </a:r>
          </a:p>
          <a:p>
            <a:pPr eaLnBrk="1" hangingPunct="1"/>
            <a:r>
              <a:rPr lang="es-ES"/>
              <a:t> facial.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Sudoración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Prurito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Indigestión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Artralgias</a:t>
            </a:r>
          </a:p>
        </p:txBody>
      </p:sp>
      <p:sp>
        <p:nvSpPr>
          <p:cNvPr id="21509" name="5 CuadroTexto"/>
          <p:cNvSpPr txBox="1">
            <a:spLocks noChangeArrowheads="1"/>
          </p:cNvSpPr>
          <p:nvPr/>
        </p:nvSpPr>
        <p:spPr bwMode="auto">
          <a:xfrm>
            <a:off x="8456613" y="692150"/>
            <a:ext cx="18256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/>
              <a:t>Conjuntivas</a:t>
            </a:r>
          </a:p>
          <a:p>
            <a:pPr eaLnBrk="1" hangingPunct="1"/>
            <a:r>
              <a:rPr lang="es-ES"/>
              <a:t> rojas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Plétora</a:t>
            </a:r>
          </a:p>
          <a:p>
            <a:pPr eaLnBrk="1" hangingPunct="1"/>
            <a:endParaRPr lang="es-ES"/>
          </a:p>
          <a:p>
            <a:pPr eaLnBrk="1" hangingPunct="1"/>
            <a:endParaRPr lang="es-ES"/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Trombosis</a:t>
            </a:r>
          </a:p>
          <a:p>
            <a:pPr eaLnBrk="1" hangingPunct="1"/>
            <a:r>
              <a:rPr lang="es-ES"/>
              <a:t>         arterial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Esplenomegalia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Ulcera péptica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Trombosis</a:t>
            </a:r>
          </a:p>
          <a:p>
            <a:pPr eaLnBrk="1" hangingPunct="1"/>
            <a:r>
              <a:rPr lang="es-ES"/>
              <a:t>          venosa</a:t>
            </a:r>
          </a:p>
          <a:p>
            <a:pPr eaLnBrk="1" hangingPunct="1"/>
            <a:endParaRPr lang="es-ES"/>
          </a:p>
          <a:p>
            <a:pPr eaLnBrk="1" hangingPunct="1"/>
            <a:r>
              <a:rPr lang="es-ES"/>
              <a:t>Gota</a:t>
            </a: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012" y="1035222"/>
            <a:ext cx="3816423" cy="285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846" y="3626173"/>
            <a:ext cx="3929598" cy="25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 err="1" smtClean="0">
                <a:solidFill>
                  <a:srgbClr val="002060"/>
                </a:solidFill>
                <a:latin typeface="+mn-lt"/>
              </a:rPr>
              <a:t>Mielofibrosis</a:t>
            </a:r>
            <a:endParaRPr lang="es-E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AutoShape 5" descr="data:image/jpeg;base64,/9j/4AAQSkZJRgABAQAAAQABAAD/2wCEAAkGBhQSEBUUExQWFRUUGBgWGRYYFBcdFxgYFxgaHhgZGBcXGyYfGBkjGhgWIC8hIycpLC0tHB8xNTAqNSYrLCkBCQoKDgwOGg8PGiwkHyQpKSkpKSwsKSksKiwpLCwsKSksLCwpLCwpKSwsLCksKSwpKSwpKSkpLCksLCwsKSwsLP/AABEIAMkA+wMBIgACEQEDEQH/xAAbAAACAgMBAAAAAAAAAAAAAAAABQQGAQMHAv/EAE0QAAIBAgQDBQQFBwgJAwUAAAECEQADBBIhMQVBUQYTImFxMoGRoRRCscHwIzNSstHS4Qc0YnKSs8LxFSRDU1SCk9PUc5SiFjVjdIP/xAAYAQEBAQEBAAAAAAAAAAAAAAAAAQIDBP/EACQRAQEAAgEEAQQDAAAAAAAAAAABAhEhAxIxQVETImFxBCOx/9oADAMBAAIRAxEAPwDuNFFFAUV4e6BuQJ89/TrSvHdpLdsTqfgAfTNv7hQN61X8Uqe0YpSOLtcRSoIzCfCCSAdthv8ACouIsuqM5QsQJgkST5DkefKg98a41NshAdwJPMnaPtqicTxA7zLIAUqC0kFXcoVJPNALbaAzofM074jjnZZRWDKA3iIkk6aA8hO/zqv4u2IdhmLHKfZ1ljAyT7UraTXrNYym0qfwzjxwwNoZSCzlWJEssqjRLe0CR4AJOZY3Wq3im724CVyMpEaQZDgAtrLawPKDFWrhIU3CURle3Zu55jNqwUSQN9CTPWOtV2wma43hJJZfENYEgZW89N/uIqat4DjgF4qmffK8HXooEz0nNB6AdK6Fg+PK0BgVPxE9B1rm2DxBD3LSlpBAJKyoBEQC2hgKI93SnPDsbORIYzAJ3Q/0gQNtOv7KuHiEdDS4CJBkV6qvWg66qGHp4h6HoK2Xu0fd5A4HikTOWCN5kbfCtqe0VDw/FEYT7PPXy8xofjUtWBEgyKDNFFFAUUUUBRRRQFFFFAUUUUBRRRQFFFFAUUUUAagY/HZdF3/G3SOZ/Ak4u/lUn3UjuEczE8z8vx19aCM1x2JOYj3megk9SPPmK1sFtgk2kg7uJkc/Fm118qT4jtVZS/3ZcFswUieZmBlmToDMAxoTpMOcdci2xjU6ASN+WvqPnRbLPLNjH2z7AI029kActTvWi9xotaLeyq6lmOgVZkzz1gep56xXcdjDcXNBhbhSJAUlEP5MEmUJgiYOrJ0NaDgsRiCFLI6CfGwJCnbQyO9YAmDEA6zIBrPdvxGdt9ziltiHNxSCWtxJhQykQQeZMe8HeDS5rIKtlJcZEzGROcM8wQddwac2OzaLC58xUaAsdBtos6Cld2yLOKAUDKVCMo5kkkDXY6j4059iTw4w/eBpFyyylmKwchY5Yfwh9Qc2/gO86RMHZzMrggopuMSp0NxmZQvmQsA+YHWmnB+FgZg5Vh7YtayGVva6H2gPKAd4IT4+7cyZRoqBk0jxESC0DSCZqb3bHS4ax7kv6NCXCmpMtlzjxsdNjAECRvzPWpVjiNs3Bbt+AnRbbkSjGZtz6ggTr5aifHAeHWbylwAZC5hkUMjqoBB6q2pBHQzW/G9mhlPdwJB0gEQeUHkYHwGkiReXM7wfGJIQzMSAGgaQPeeXuNbHx1s6ZZPIEDfpJMGqQGupozeJYZs0lwyS2dWJ/KBwApmIJWYFOsLxMXDAEKfEAT7MHKQNdBn5HUajlSZc6ptYO5g5giWiRsuaR/WI0+E1KwWJZTv7/TSCPx7qgcU4ktmy1xjAHimJ5Ezp1HP0qNwLj1q+DkuA5d9Z1O2oOWNtuo9+mtXW11w2JDD8fH8efSt1JMLdykEbHlG/Xbn9/vp0DRGaKKKAoorE0GaKWr2lwpud0MTY7zMU7vvkz5gYK5ZmQQdKn27oYBlIIIBBBkEHYgjcGg90ViazQFFFFAUUUUBRRRQLeI3PEB018p/EUg7Q8TGHw928drVtnH9YGFHqSac4q5+UbyiPhP7BXP8A+UfEtdNvBrJzflroXfImltTIiCxJOnJZipbw6dPDvykU3sdwB79/6RcJdgxdpPiI0HdgjUMS0aRzB879j3vW9bkMIyqBoqmfDqTrHMnpPKm3ZvhwtoLceIDxmNQJOVdzrBI97baUt7Q4s3rnd2/ZURI89BHr9nrUk4b6+cyy1PEKkwga3h1zKQ7ZmIUgkkpLQPCqnRCTJberRh7YVQqjQaD/ADO9RbHD1zHMPYKosRAyDfTqTUm+hb2Wy+4GfLXakmnBr+jwxaZkgajULzAbpMaVWsKp+lFWBZjfUyBP1ifsq1KTAnfyqF2Oth8RfuH9JgPSY+wCtDZZ4KVum65j84oA2BgGSeegbbmAOdVPHi4uYeDKrss92ANg0iGA1zH8anpuIwi3LMEldzKxs3kQR7P43mPw3hKW2ZQujSdYJObXMdNTvXGYZfVuXrTt3z6fb72oXZbvCWKuiS0GLYkg+TE86sdnCXQDN6JJMd1bPp11iKUdoeGm0Wu2hAtuDA5AGdD08jVhDliGEZWAPOddeWkV2cSviuAdrZfvA7WwWUdzbMkbKIjc6dKRtcNt0ysvjMORaEBCAAd9CGgGdt/OribIIKwMpBBECCDvpSXifDDluBYkMjqOheQdOk/f0qWbRux3CLt6xka4GUyMrW1y+L2SSNQs9KovZ3E3MHxC3ZC27C3nFu4VQkhmmDDuUAzwJj9IaHSul9luJLes5JAdPZ92hGu4iPVSOdVvt3wQXlzoCCpAIEApcBnNJMkkTsJOUmeRl+Xp6Ost4X34W+3hbsfzhhvobNmd/wCrvTHB4C+yD/W36QLVmP1KT9mOL/SsKl4xmIyvEaXB7exMSQG32Yb1ZOFj2vX7da04WWXVaf8ARd//AIt/+lZ/co/0Xf8A+Lf/AKVn9ymtFEKv9F3/APi3/wClZ/crfg8DcVpe+1wR7JS2BPWUUGp1FBXcdw12xV9grZXwi21YNB7wPdMAgghvEpnTfekWH4Hi3NrvTiAA2GVguIdR3f0WL+ltx/tgJO87aVf6KCgcNwuNDWO9GIN0HDQ/efkRaUL9JF5Q0NcMXNwSS1sg6GL8KzRQFFFFAUUUUBRRRQU+xxnN9IuvolvxT/RCn4eyTr5VSezuHa6bmMvKPG/eRJ1BH5NVOxWQogk6Z5jw1J7TX+7Astr3i97eUESttD4FInXM0kga+EAbzTi9hslqypGXNmusvSAAo2GykDbeelZvNerH+vp93u8RNxGJNjDdbl4nrOuh2HmPj5UmtWTavIsktBuN5wJY5cskg5OgCq0nYFjgP9ZxSzqqAKB8J1HOD/8AI0v4riTbxxVQDmskA9JKRr0mPWPKrXkN8M8IJ1ZvEfMnUn4mPdWtrrMsqRPnMaSOWprcqBR9/kPP3V4zZl8J3GhjSqrTatXJOZtNdB9oPL0r12EwE2mJPtNH7a2WEIGrZvdp57Vs7IYju7ZQ8nYfOKCztaAG3kB8q1XLR0PMaH8fCvNniIctpEH4xXtsQJPnB/HzoEnHMIGRwecA++aVcIuk2Mkw9vwyddvZMc9Ip7xNgUaDvDfP/Oqvgr2XEsOTj5/gigdWEYL4ozE6wxI3MQNxIG1RuJId11ZkcASIzAZknr4o+VSnv+KII0mY06b9a14toCv+gw9IJgz5aigQcPm2q4i2fZdg+sgqHaCTz5id4OoGwd8YyvDad3fUKT+iR7JMdDE+Uis8K4bK3E0IBeNP0co1HWBqfOlWHxHgOHafCxKzvHTbfb35qzJxqktnMROz7theJNZcQmJmNSfyiqToNy0MQTOuh3MVd+G8YjE3LTHQEAe5RMe+T6elVDtEk2bN3KXZikakRfSQraMDrBHtLqnnXvA4y7etW8QGsjOSrRYu+C4hII0xMfVkHnpSccPT1vuk6k9+f26cKzVZ4RisVcWBesAjkcNc/wDJ6RTH6NjP9/Y/9rc/8mtPMa0Uq+jYz/f2P/a3P/JrdhLF8NN27aZY2SwyGeRzNefTfSKCQcakkZ18LKh8Q0ZoyqehOZYHORRbxSszKDJSA3kSJAnrBB94rn/E+zGLa9euqpi5dbE5M4k3MI4XCKNYi5bysendrMV6scLxwW4zNiC/hF1FJAur36G4bNxsQwDd0twLkW1o8aEAKHQLGKV5ysGysVMHZl3B8xRYxKvmysGysVaDsw3B6HUVz9OH4u1ZvCzZxAF1McLa94udbl1kNh3LXNDAeGJkbGJ128W4fisl9Ldq748TduB0chvHaHdMuW6mmfQlicpHs7MAvWJxS21LMYUbn7NtzPKts1VuLWb72cIXS+6hZv27L5Lpc2xlkq66B80gNuVOwMI8Rw7iA0HfO7WLAvN3hAUp3PepYy3lVy4F3kjBs0OAwgOizWa5xxHh2NGHQWhiHI724hlluW3zJktFWxJ8EByC5uGDlhdj0VTQeqKKKDknCrX0zFtebQB0YiZAUAd0pg/pLJHRWB1kBtx2/muPEwoW2Pdq0kdWP21P4Fw0WLMH6iyxndvrweYBEecE/WNL+G4Y4i5HKcze8zHqT8gTyqSO3WzmWXHieDzsTwwohc8/mddfmT7xS3iloC47geJu6Segzz92/pV3w1kIoUchVK7Vplt3SshgAVYHYq7kH1gVXFm7i1DZZGb9Gdt9/wBlT8Pwxn1Jy+n4mqbwPDZlp62FZVkMY238/wCHzoHv/wBPpGpJ99R24QEELoPs5/bVbZ2GzGesnmR/GtVvjF1Y8bek8qB9eL22kc9613eJMFnp9laML2inwuJMTIjYkxIpZxHtXbADBTlMiTb0JHSGHWg34nipMgeYI8qWveKsGgmBr9v7KiP2sw41IMga+Ez5c9K1p2otNDKGM8iIHlJBJ89hpRrtvwtWF4lau5S2jdG0/gdudSuI2otsV0Ig+Rhgao78cM6orD+iWB+Ov2Uy4Zxto7seNHOUZtGTmyn/AJZ+3yoyvXZzW40/0p9+Wq52k4Y1rEZxtM89R+P1jVp7NWxmuEbZm+0D/Cak8f4YLtvoRsenQ+gO/kTQVmxZ77DXbLHnIOpyhtQY5w65vd50l7N31tXrmEu6C6dJI8N3LqB6xoeZWNDpTXg10rfyNoSChB5EGQPPY0u7a8DDDOFPh8J9DARtjEGFnl4D+lMvy9PRsu+nff8Apvw3GG1cknY5Wjy+sOvX/OrtYvBhP4/y51QeD3/plnvBC3lOVxOhYAbjlmHiHTUaxNO+znFIY2nGVhyPT+H2elWPPljcbZVooooojEVmKKKDEURWaKDEURWaKDEVmiigKKKKCm8cfwLZQeO7pHRRvryAH3084BwcWLYHM6k9Sdz5dAOQ8yaxw7hgNw3mGp0E8lGw+/19BTegKqfay1KuOocevsEfawq2Ui7SWJVidoB+BP7QKDnXBcTA+FNrnEIWJ5f4V/jVdwrQT5k/In9tSrl3b8dBQSsRijB9/wBtabdy0oz3rgAGoRdbja66ch6kVhLDMCdlBMsTCj3n3Un43iLbMBbOYKsF4gMZJkA8hIHuoGDYsXHa4oyArAXeFiI5a8/I9aVcRxeazbSB4V+JO5qdw7DG4+QbACfQVD4so72BpFAgjWH0AOvz3Ow2UTyBmgcKZjMaztoInYaxH8KcYzhS3GDSVaBqpjbn0JjTWtmFxvdfk76jIAQtxEGsagEAiABygnpPs0k+XrwzlmqXYHCXAYOSCfaa9b09TmPl/lNWDs7bVb35R7arG/fWt5EfX9fnSHF2VZwF0EyWOgC7sx6AAE/tNWPsjhgSWHhkl1BnYs7KD5wRRz6uOuXQuA8bwttPHibAJ/8Az2upP6W+tND2pwf/ABWH/wCva/eqVwtItCecn3E6fKKlRRwUHtBiMOXF6xiMOXUgkC/a1jbdtxt5iOlTb3GMM6A99Y1Gqm/akgjxIfFzBI9Y6VcHtgiDsaQpw3uWZV9ljmXoCZkehgH1nqKDmuHxxwOMLJcW/acqjlblolkkwwyvo6eE6j9ISZq63uJYa4FP0iwGXVX7+2D5aM3xU67+tV3+UPgouIHAko2WJ+rdOZAI1BFzMNNSIHSk/YXiNyywsovhuEeBiBAAHiB3JGh0H1uog8+7V09mWF6uP1PbqWB7VYbIA+Jw4I0/nFr96p+D45YutltX7VxonKl1GMDnCkmNRUXDOZB5/YZ2/HnTYCujxq1c7YEcQ+i5EjMiT3hD+KybmbKVylRGWM0ydAdqkXO22HVbjHvos/nB9Hu5kEEhmULIUgNqehG4ijE9kkuYg3WuXYZ7d02gUCd5aXKjSEz6QDGaJFLbH8nKIAFxF4Be50CYeD9Hz91mHdQ0F82syyqeVA7s9p7DXhaBfMTlk23C95k7zuy5EC5k8WUmffpTakNnsqovC4btxgLnf92cmU3u77s3JChtRJyzlzGY5U+oCiiigKKKKAooooMKsVmiigKW8ZsZl9Qy8uYnnpuo+NMqjY63K+8fMxz9aDjQTLcZYiGIj31uB+6pXHLYGJacwLQwP1TMjeZBkCg8OYe2O739s5eu3M+6aDTfshJzHMwlu7B2OvtHZfQSTVb7k6KQdSBrT/Eqik5dSTvtyG49QakYKzmtNtMkzHSIHrM0BwwE3TbSJyEknYAR9pPypNx3DslzWDOsjbU+tOOGX+7ul1Gd2yqifpqVuG6vkRFttj0g61r4yq3sRbYCEYDUjQwdR5wdD7/WszLd0kQLSFiANZFekthkKsMw2g/fT5bmVxmAiBoNAARyA51JxPB0eHt89/vB860qkJ2XVT7RZNwpJjXy5xVy7MWJOg2/xDKo/W99KcWmUkSDl00q1diMO0Sdsw9dCNPSSTRblb5Xu2kAActPhXqsCs0QVoxWHzrHPkfOt9FBTuLcJF8XEOhdIPSRoJEHmenTpWngfZoWmzMczRAgQq7yQOpEaDSABrGarddwoLSBvoaymG+NTU3tuZ5SdsasPhuutTAKwqxXqqwKKKKAooooCiiigKKKKAooooCiiigKj472D7v1hUitGMHgI8x9ooOcduLEqH08DFdtYYsdfePnVVtXCTJJJGgJOwq19tbv5BerP9gY7f8ANVXwmGYzANBvweGLuAOZFWPDr3VnwBZGYkuoYQdNJ9DUDhmFyanf7qasmdLVuAe8Jt5jmGTMWhtCMxEEhTvtzqW6gjDCgYLDXLcC5YeFLCAQVNu4DqJGo8W4yA0s4lxD8ocpBS2oUEqGGp18gxUXGmDOU6VJTObaWAykW7d1gYBgloDZXGpzxB09lx6V+4wF0DKXl2utLsikowRbZU22MZYYZSDDt6njc+OGd8LLiUBOmmi6dCIBHyrOGvFDodDuOR/j/CsYi88D8naAyLoLr6QT1tHWaj968jwJv/vW/wC1XdpsOGXNHU789TvV04MkQoA8JVfcCd/M71SmuPmHgTcf7Vv+1Vp4fdxOeAtid9Xucz/U8/lQW+ilWbGdMP8A2rn7tGbGdMP/AGrn7tA1opVmxnTD/wBq5+7RmxnTD/2rn7tA1opVmxnTD/2rn7tGbGdMP/aufu0DWilWbGdMP/aufu1uwhxGb8qLOWPqF5nl7QiN6CdNZrnfaTEW7eJxVzEWu+vILTYNLguFGVVUstkorRe73vJ0zexPh29Y7tTifpVy3bcgFygVkVmtlMXh7ROUWxAa1cuuAzOSoDaDSg6FWAa51xTtJi7WVDdKgXL9vvTbtqG7u9aCteZlyqndO+qAEkTyr2cfetLNkFnttxQ5DbJhxeZ7XnJVwQs+IER1oOh0Vz+72nvL4lxBu2VvoocW7Yu31ZELJaHd5HKuTIAUkEgNmQz0CgKKKKAooooCiiigKi8QaE+M/wBk1KqFxd4tH4fEH+FBR+O4XvCi8hmafWBt7jU7hnBVUezmB6nX5DSouKBN4r+ioEfE/wCL5U24ZidAD6UEe/whXByAqw1jT586S43DSAhJUSqlicuSWEMwYeyATr91P+0l4wj2zDqwCn10APlVZ4pj1CG1dQX3C5yRGoiVRiYCpm1ObTKDA8QrOV1EqDw+4qM22tuBAjKjXWaypPM901snzcDTLWu/hEV2a5v4GtwdT7QfKTpPiT4VBhC4zXABlQsxAAZyoZyxLTqdyd5A9ZWDx05rUqyurW1lstwBsrAroSIddQRp4ddZXz7+zTPpYeF8P7xRmPsmGjXzME7nWnOHwFskhbebzn9lUzCcWYxbgJsrACOZBI5gFgQdtQa6Bh7gt2lVd9zXpl22T43s44BZY01Kgz8Jphwq4dG/o/qgH7QaY4RSxmahi33dzoCWVRylgTG/mfhVFlFZrArNAUUUUBRRRQFFFFBX73aQpeuIVEJfw9gHxf7dUMtAMatA5TEkTNQ8d2/tLYuXLVu67JbNxFNtlFwZwhKk/VVyoPkZE00v9mbbXXuFn8b2LpUEZc+HIKEeGRIVQRMEDSDJqO3YqybYtzcgWmsjxCcr3FuH6u+ZBr0mgU9oONWQwGKt52t4d7nd5XHeMqC4yAZ4y5UbwuCJG/hNNm7XIGYOlxISywQo3eM193VUVQIJlI36zA1rxjuw9m7de4z3IuFmZAUykvYNhtcmfW2ds0A6iK2v2RRtWu3WuBbSi7NsODYd2tsAEC5puMDKkEaEbyHpu1doOqMt1Se7DzbMWjdYrbF0jRSzCOe4JgEGpnBeNJirfeWw2SSAWWM0cx5fOQQQCKg3OyKs4Zr15pNo3BNsLeay2a2XC2xBBj2MoIUAzFS+DcCXDtdYO7tebO7NkEkAAaW0VZgCTEnmTpQM6KKKAooooCiiigKWcZxQUKDr4lJH9HMJNM6r/GSWYrpzHug/eKBLxkhcaY5gffUjA4c9560q4pjmfEF2TLIUDWdp1B5jerHwkhsp57RQQ+11w2rIZFDOCIBICiSFBYnQDMwHqRXP8epZnS14kLGHUEBySAJzHN3cyuaSTvIJMWLtxjVLMSASXyKei25Bjzzd4Z86rhxOcLlk5QBoYXQyJ9Olc8sblfKaT8FhbKc1JAC6qFMSS0jaSx1POBudTrxYWQVywrBtWgTBAlh7I1+MVFKMdTv7t68gusjltpvWu2a1FSkuyRcbO0FwkoAYDKdQDJzMy+ETkLzJ8U33gri9bV5mRVL+lW3tWlyEtaJZtSCVMz7O5EkgjbWrV2IvZbl2yTJnvFOmquc06ec1nDG4/pJNLLat5TSji+JAZOeZ109+p+2pnG8eLQk9Kq6cQOJuoVWBbGeY3IB676/ZXRXQLNzMoI517qFwq5Kem3p/mDU2gKKKKAooooCiiigKKKKAooooCiiigKKKKAooooCiiigwarOKb8oecSfjl/bVjxDwpPlVcW4WSQYLSVmOTaAz18ttDQQ8QVHdhhz1ETAKmZ8gSD7qjdmOJNcYhdGtmGBIPoZG4IqUzgOxdBJygKROUc9DOu2+u8VBx963h7iuSVVlZQ1oSyn2pKkEOpE6EGIGh0yy3XIq/adu8u2l5GT6yfnvXq7hh3YOupIMc9TFa8Rh7l17JCtHd51eNHyHKSAGMAwpg6gNzmmvDlDLB0O3oTz/AGUmW5uCLgMNKDQjoIn5xWp8PBY5GE6SdjMfCmWAuhCyOVBB5iZB6EcvKt+EUMzENmVSfeSOQ5LVCnG4YLoukKNec66z1qZwLind4jDFpGa3De41IwHDvpOJFufCsG51y8h6nY9PeKh4m5ZGOAfvWNtbrC3ZEliHbfaAFzHcfKs5Zam0qx9ouN2ryd0kl2nQAzoPTYak+QNbsPZCgBNiImPSKicLtKloXCAWvQ5B1OUklVkz4VUqN9YJ3NTsFI2EJmLBtNp0UzzOgk6irOVNeAvofQfx+2nFI+H34uhdYZQR7zBBHrFPKoKKKKAooooCiiigKKKKAooooCiiigKKKKAooooCiiigXcdukWjG/IDnyHzINV68SDAjKgy6EeHLzPQEid+dPuMnQRqQDA8yQBPlzqtcTxSpLtoNNTtJYiDJgEN93Wh5DNALNoFBJOmyjUx7j0+6qbxvHreT/aIctx1zEAEKbWUqGmSB3hK6SFJho1uFxw+HMaqSmbTZfFofeAIqscV8Wq28+Q+G2B9S2pJAHkqTHlWM5uJZQvG2wt+2SoKImlpYAGYKbhQZRBLAGJgcoAp8uHw+NBuYdmRiJKEFTEkEgHcSDtImdjpVX44q3LoghgUGxBBPhnqJ3rbhGIGHCsz3RLxa9q0jkMweGkudGiBGYzyFY32WSeE8GjdnLykmUGjaZyCcqyWiNIj51tTgVxSpu+BdPGDv760Yi7kYOtwsWW4DJMgFdZB1GoIqMbjFcrMxTQ5QT05AV2aTeJdorSXLKWEcZGgvbjNkYw41ENJj01gg60pvcSCNc7pChfKtshyblpkuMRcYtJLNrmSdoEe1G3C3EN4kKCpIfQyQFdginTfKqaSdweoqLjJL2rbBdVZ0KjXvGuEy/XVVQHpHu43GZXdZvKx8DxYuWgh8LIoSCI0VRlyzyjL8Oc0zViDpPkBEn5eX45I+D4gsFAGsq66ayd1nfl8qbcVx6W7hBP1mAUATJbSFJ1PMKNfCYG1dfEakt8J2GYgoZBKnKSI0DCfky/8Ayq2q0ietVPAuCo00Y6mdh4gDM9TPoKtGF9hfQfZVG2iiigKKKKAooooCiiigKKKj38fbQwzqpAmCwmJiY33olukiilXEe0lmy+HV31xL5LZEEExIJPJScqz+k6jnUrG8Ws2Sou3Utl5yhnUFsupygmTA3jaipdFRsJxK1dTPbuI6a+JXUrpvqDEjnXp8dbFvvC6C3AOcsMsNGU5piDIjrIoN9FasRiktqWdlVRuzMABrGpOg1IrZNBmiiigU48zdjoNvTX/EKoH8ouI7myt6dEaIBhxJTbTXR43EEqeRq9Yn8+fQ1zX+Wb+b2f8A9hP7sVnKbjr0rrOG3Z7iUYG66wQcoEe8k6aSTIMR4pkTMo8TcBVkLFdF8QPshriBtRqCQY9JppwX/wC3t6W/tu0ivfm7v/N/hrGu3Ct/yZ99O+J4VLWKtkKLaBAgUakG0AVzc5KkCTvl9J2ZBaF22rEsl0hLoAzJlC5gCND4w2hmRoedLuOe1hP/AELf2W63cP8AzQ9X/XauXRyuXF/LyY1auz6Z0uO3ibKQD6ozH5kfClvEb/d3nWAUkwpHv06b027Kfmm9/wDd0k43/OH9fuFeptEwqpniWHiukkgxlm2UAMQSAzkxMSJ3io9+zcCW2DMbdy9aeBcIUCCVV7Q+tojAmdoOwNHE/wCb/wD9rv8AcWKLv5nh3/qXP1BXmuXMx/LN8yN3ZzF93dtmPrQeohiY+yl3bHi4TFm2Ym5dyEDSQ22YwSE0IGntSYJBr32f/OL/AF1+ykP8r3tH+s/969dc8e7ivd/F4uV/Dq/AsKUsqpMkKDoSQJGbc7mW1PMknnVk4Y02xrO/z1++k+B9k+h/VWmfBfzf46Ctya4eS3d2YUUUVUFFFFAUUUUBRRRQFUbjHZi/ex5caW1Csrlz7RIkaGRAzQFA2Gsk1ea8c6OfU6U6k1VKu9lmxlvEks1pb2a1aDo3eItpy1u4pJUpOIm7tqO72jSLhONXL2J4fcvWL9u5at4hb/8Aq17ItxlRdGCZWVmtsRBOhWr+KB91G5NOf4ixcv4++LNq5bTE27COz2riJcS21w3rjNl0ZlKWAD44JaMoBPpcO9vD3OHXrLsgvWhayWrr2Wwz3kY2zcClV7sd5bho8Kr1q/GsrRXN+KcMxT4O5YvI7jBZVtvlLHEnvE7q6AJJNuz7X9Mk/VroWDxYuoHUMAZgOjI2hI1RwGG3MaiDzrYa9U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7" descr="data:image/jpeg;base64,/9j/4AAQSkZJRgABAQAAAQABAAD/2wCEAAkGBhQSEBUUExQWFRUUGBgWGRYYFBcdFxgYFxgaHhgZGBcXGyYfGBkjGhgWIC8hIycpLC0tHB8xNTAqNSYrLCkBCQoKDgwOGg8PGiwkHyQpKSkpKSwsKSksKiwpLCwsKSksLCwpLCwpKSwsLCksKSwpKSwpKSkpLCksLCwsKSwsLP/AABEIAMkA+wMBIgACEQEDEQH/xAAbAAACAgMBAAAAAAAAAAAAAAAABQQGAQMHAv/EAE0QAAIBAgQDBQQFBwgJAwUAAAECEQADBBIhMQVBUQYTImFxMoGRoRRCscHwIzNSstHS4Qc0YnKSs8LxFSRDU1SCk9PUc5SiFjVjdIP/xAAYAQEBAQEBAAAAAAAAAAAAAAAAAQIDBP/EACQRAQEAAgEEAQQDAAAAAAAAAAABAhEhAxIxQVETImFxBCOx/9oADAMBAAIRAxEAPwDuNFFFAUV4e6BuQJ89/TrSvHdpLdsTqfgAfTNv7hQN61X8Uqe0YpSOLtcRSoIzCfCCSAdthv8ACouIsuqM5QsQJgkST5DkefKg98a41NshAdwJPMnaPtqicTxA7zLIAUqC0kFXcoVJPNALbaAzofM074jjnZZRWDKA3iIkk6aA8hO/zqv4u2IdhmLHKfZ1ljAyT7UraTXrNYym0qfwzjxwwNoZSCzlWJEssqjRLe0CR4AJOZY3Wq3im724CVyMpEaQZDgAtrLawPKDFWrhIU3CURle3Zu55jNqwUSQN9CTPWOtV2wma43hJJZfENYEgZW89N/uIqat4DjgF4qmffK8HXooEz0nNB6AdK6Fg+PK0BgVPxE9B1rm2DxBD3LSlpBAJKyoBEQC2hgKI93SnPDsbORIYzAJ3Q/0gQNtOv7KuHiEdDS4CJBkV6qvWg66qGHp4h6HoK2Xu0fd5A4HikTOWCN5kbfCtqe0VDw/FEYT7PPXy8xofjUtWBEgyKDNFFFAUUUUBRRRQFFFFAUUUUBRRRQFFFFAUUUUAagY/HZdF3/G3SOZ/Ak4u/lUn3UjuEczE8z8vx19aCM1x2JOYj3megk9SPPmK1sFtgk2kg7uJkc/Fm118qT4jtVZS/3ZcFswUieZmBlmToDMAxoTpMOcdci2xjU6ASN+WvqPnRbLPLNjH2z7AI029kActTvWi9xotaLeyq6lmOgVZkzz1gep56xXcdjDcXNBhbhSJAUlEP5MEmUJgiYOrJ0NaDgsRiCFLI6CfGwJCnbQyO9YAmDEA6zIBrPdvxGdt9ziltiHNxSCWtxJhQykQQeZMe8HeDS5rIKtlJcZEzGROcM8wQddwac2OzaLC58xUaAsdBtos6Cld2yLOKAUDKVCMo5kkkDXY6j4059iTw4w/eBpFyyylmKwchY5Yfwh9Qc2/gO86RMHZzMrggopuMSp0NxmZQvmQsA+YHWmnB+FgZg5Vh7YtayGVva6H2gPKAd4IT4+7cyZRoqBk0jxESC0DSCZqb3bHS4ax7kv6NCXCmpMtlzjxsdNjAECRvzPWpVjiNs3Bbt+AnRbbkSjGZtz6ggTr5aifHAeHWbylwAZC5hkUMjqoBB6q2pBHQzW/G9mhlPdwJB0gEQeUHkYHwGkiReXM7wfGJIQzMSAGgaQPeeXuNbHx1s6ZZPIEDfpJMGqQGupozeJYZs0lwyS2dWJ/KBwApmIJWYFOsLxMXDAEKfEAT7MHKQNdBn5HUajlSZc6ptYO5g5giWiRsuaR/WI0+E1KwWJZTv7/TSCPx7qgcU4ktmy1xjAHimJ5Ezp1HP0qNwLj1q+DkuA5d9Z1O2oOWNtuo9+mtXW11w2JDD8fH8efSt1JMLdykEbHlG/Xbn9/vp0DRGaKKKAoorE0GaKWr2lwpud0MTY7zMU7vvkz5gYK5ZmQQdKn27oYBlIIIBBBkEHYgjcGg90ViazQFFFFAUUUUBRRRQLeI3PEB018p/EUg7Q8TGHw928drVtnH9YGFHqSac4q5+UbyiPhP7BXP8A+UfEtdNvBrJzflroXfImltTIiCxJOnJZipbw6dPDvykU3sdwB79/6RcJdgxdpPiI0HdgjUMS0aRzB879j3vW9bkMIyqBoqmfDqTrHMnpPKm3ZvhwtoLceIDxmNQJOVdzrBI97baUt7Q4s3rnd2/ZURI89BHr9nrUk4b6+cyy1PEKkwga3h1zKQ7ZmIUgkkpLQPCqnRCTJberRh7YVQqjQaD/ADO9RbHD1zHMPYKosRAyDfTqTUm+hb2Wy+4GfLXakmnBr+jwxaZkgajULzAbpMaVWsKp+lFWBZjfUyBP1ifsq1KTAnfyqF2Oth8RfuH9JgPSY+wCtDZZ4KVum65j84oA2BgGSeegbbmAOdVPHi4uYeDKrss92ANg0iGA1zH8anpuIwi3LMEldzKxs3kQR7P43mPw3hKW2ZQujSdYJObXMdNTvXGYZfVuXrTt3z6fb72oXZbvCWKuiS0GLYkg+TE86sdnCXQDN6JJMd1bPp11iKUdoeGm0Wu2hAtuDA5AGdD08jVhDliGEZWAPOddeWkV2cSviuAdrZfvA7WwWUdzbMkbKIjc6dKRtcNt0ysvjMORaEBCAAd9CGgGdt/OribIIKwMpBBECCDvpSXifDDluBYkMjqOheQdOk/f0qWbRux3CLt6xka4GUyMrW1y+L2SSNQs9KovZ3E3MHxC3ZC27C3nFu4VQkhmmDDuUAzwJj9IaHSul9luJLes5JAdPZ92hGu4iPVSOdVvt3wQXlzoCCpAIEApcBnNJMkkTsJOUmeRl+Xp6Ost4X34W+3hbsfzhhvobNmd/wCrvTHB4C+yD/W36QLVmP1KT9mOL/SsKl4xmIyvEaXB7exMSQG32Yb1ZOFj2vX7da04WWXVaf8ARd//AIt/+lZ/co/0Xf8A+Lf/AKVn9ymtFEKv9F3/APi3/wClZ/crfg8DcVpe+1wR7JS2BPWUUGp1FBXcdw12xV9grZXwi21YNB7wPdMAgghvEpnTfekWH4Hi3NrvTiAA2GVguIdR3f0WL+ltx/tgJO87aVf6KCgcNwuNDWO9GIN0HDQ/efkRaUL9JF5Q0NcMXNwSS1sg6GL8KzRQFFFFAUUUUBRRRQU+xxnN9IuvolvxT/RCn4eyTr5VSezuHa6bmMvKPG/eRJ1BH5NVOxWQogk6Z5jw1J7TX+7Astr3i97eUESttD4FInXM0kga+EAbzTi9hslqypGXNmusvSAAo2GykDbeelZvNerH+vp93u8RNxGJNjDdbl4nrOuh2HmPj5UmtWTavIsktBuN5wJY5cskg5OgCq0nYFjgP9ZxSzqqAKB8J1HOD/8AI0v4riTbxxVQDmskA9JKRr0mPWPKrXkN8M8IJ1ZvEfMnUn4mPdWtrrMsqRPnMaSOWprcqBR9/kPP3V4zZl8J3GhjSqrTatXJOZtNdB9oPL0r12EwE2mJPtNH7a2WEIGrZvdp57Vs7IYju7ZQ8nYfOKCztaAG3kB8q1XLR0PMaH8fCvNniIctpEH4xXtsQJPnB/HzoEnHMIGRwecA++aVcIuk2Mkw9vwyddvZMc9Ip7xNgUaDvDfP/Oqvgr2XEsOTj5/gigdWEYL4ozE6wxI3MQNxIG1RuJId11ZkcASIzAZknr4o+VSnv+KII0mY06b9a14toCv+gw9IJgz5aigQcPm2q4i2fZdg+sgqHaCTz5id4OoGwd8YyvDad3fUKT+iR7JMdDE+Uis8K4bK3E0IBeNP0co1HWBqfOlWHxHgOHafCxKzvHTbfb35qzJxqktnMROz7theJNZcQmJmNSfyiqToNy0MQTOuh3MVd+G8YjE3LTHQEAe5RMe+T6elVDtEk2bN3KXZikakRfSQraMDrBHtLqnnXvA4y7etW8QGsjOSrRYu+C4hII0xMfVkHnpSccPT1vuk6k9+f26cKzVZ4RisVcWBesAjkcNc/wDJ6RTH6NjP9/Y/9rc/8mtPMa0Uq+jYz/f2P/a3P/JrdhLF8NN27aZY2SwyGeRzNefTfSKCQcakkZ18LKh8Q0ZoyqehOZYHORRbxSszKDJSA3kSJAnrBB94rn/E+zGLa9euqpi5dbE5M4k3MI4XCKNYi5bysendrMV6scLxwW4zNiC/hF1FJAur36G4bNxsQwDd0twLkW1o8aEAKHQLGKV5ysGysVMHZl3B8xRYxKvmysGysVaDsw3B6HUVz9OH4u1ZvCzZxAF1McLa94udbl1kNh3LXNDAeGJkbGJ128W4fisl9Ldq748TduB0chvHaHdMuW6mmfQlicpHs7MAvWJxS21LMYUbn7NtzPKts1VuLWb72cIXS+6hZv27L5Lpc2xlkq66B80gNuVOwMI8Rw7iA0HfO7WLAvN3hAUp3PepYy3lVy4F3kjBs0OAwgOizWa5xxHh2NGHQWhiHI724hlluW3zJktFWxJ8EByC5uGDlhdj0VTQeqKKKDknCrX0zFtebQB0YiZAUAd0pg/pLJHRWB1kBtx2/muPEwoW2Pdq0kdWP21P4Fw0WLMH6iyxndvrweYBEecE/WNL+G4Y4i5HKcze8zHqT8gTyqSO3WzmWXHieDzsTwwohc8/mddfmT7xS3iloC47geJu6Segzz92/pV3w1kIoUchVK7Vplt3SshgAVYHYq7kH1gVXFm7i1DZZGb9Gdt9/wBlT8Pwxn1Jy+n4mqbwPDZlp62FZVkMY238/wCHzoHv/wBPpGpJ99R24QEELoPs5/bVbZ2GzGesnmR/GtVvjF1Y8bek8qB9eL22kc9613eJMFnp9laML2inwuJMTIjYkxIpZxHtXbADBTlMiTb0JHSGHWg34nipMgeYI8qWveKsGgmBr9v7KiP2sw41IMga+Ez5c9K1p2otNDKGM8iIHlJBJ89hpRrtvwtWF4lau5S2jdG0/gdudSuI2otsV0Ig+Rhgao78cM6orD+iWB+Ov2Uy4Zxto7seNHOUZtGTmyn/AJZ+3yoyvXZzW40/0p9+Wq52k4Y1rEZxtM89R+P1jVp7NWxmuEbZm+0D/Cak8f4YLtvoRsenQ+gO/kTQVmxZ77DXbLHnIOpyhtQY5w65vd50l7N31tXrmEu6C6dJI8N3LqB6xoeZWNDpTXg10rfyNoSChB5EGQPPY0u7a8DDDOFPh8J9DARtjEGFnl4D+lMvy9PRsu+nff8Apvw3GG1cknY5Wjy+sOvX/OrtYvBhP4/y51QeD3/plnvBC3lOVxOhYAbjlmHiHTUaxNO+znFIY2nGVhyPT+H2elWPPljcbZVooooojEVmKKKDEURWaKDEURWaKDEVmiigKKKKCm8cfwLZQeO7pHRRvryAH3084BwcWLYHM6k9Sdz5dAOQ8yaxw7hgNw3mGp0E8lGw+/19BTegKqfay1KuOocevsEfawq2Ui7SWJVidoB+BP7QKDnXBcTA+FNrnEIWJ5f4V/jVdwrQT5k/In9tSrl3b8dBQSsRijB9/wBtabdy0oz3rgAGoRdbja66ch6kVhLDMCdlBMsTCj3n3Un43iLbMBbOYKsF4gMZJkA8hIHuoGDYsXHa4oyArAXeFiI5a8/I9aVcRxeazbSB4V+JO5qdw7DG4+QbACfQVD4so72BpFAgjWH0AOvz3Ow2UTyBmgcKZjMaztoInYaxH8KcYzhS3GDSVaBqpjbn0JjTWtmFxvdfk76jIAQtxEGsagEAiABygnpPs0k+XrwzlmqXYHCXAYOSCfaa9b09TmPl/lNWDs7bVb35R7arG/fWt5EfX9fnSHF2VZwF0EyWOgC7sx6AAE/tNWPsjhgSWHhkl1BnYs7KD5wRRz6uOuXQuA8bwttPHibAJ/8Az2upP6W+tND2pwf/ABWH/wCva/eqVwtItCecn3E6fKKlRRwUHtBiMOXF6xiMOXUgkC/a1jbdtxt5iOlTb3GMM6A99Y1Gqm/akgjxIfFzBI9Y6VcHtgiDsaQpw3uWZV9ljmXoCZkehgH1nqKDmuHxxwOMLJcW/acqjlblolkkwwyvo6eE6j9ISZq63uJYa4FP0iwGXVX7+2D5aM3xU67+tV3+UPgouIHAko2WJ+rdOZAI1BFzMNNSIHSk/YXiNyywsovhuEeBiBAAHiB3JGh0H1uog8+7V09mWF6uP1PbqWB7VYbIA+Jw4I0/nFr96p+D45YutltX7VxonKl1GMDnCkmNRUXDOZB5/YZ2/HnTYCujxq1c7YEcQ+i5EjMiT3hD+KybmbKVylRGWM0ydAdqkXO22HVbjHvos/nB9Hu5kEEhmULIUgNqehG4ijE9kkuYg3WuXYZ7d02gUCd5aXKjSEz6QDGaJFLbH8nKIAFxF4Be50CYeD9Hz91mHdQ0F82syyqeVA7s9p7DXhaBfMTlk23C95k7zuy5EC5k8WUmffpTakNnsqovC4btxgLnf92cmU3u77s3JChtRJyzlzGY5U+oCiiigKKKKAooooMKsVmiigKW8ZsZl9Qy8uYnnpuo+NMqjY63K+8fMxz9aDjQTLcZYiGIj31uB+6pXHLYGJacwLQwP1TMjeZBkCg8OYe2O739s5eu3M+6aDTfshJzHMwlu7B2OvtHZfQSTVb7k6KQdSBrT/Eqik5dSTvtyG49QakYKzmtNtMkzHSIHrM0BwwE3TbSJyEknYAR9pPypNx3DslzWDOsjbU+tOOGX+7ul1Gd2yqifpqVuG6vkRFttj0g61r4yq3sRbYCEYDUjQwdR5wdD7/WszLd0kQLSFiANZFekthkKsMw2g/fT5bmVxmAiBoNAARyA51JxPB0eHt89/vB860qkJ2XVT7RZNwpJjXy5xVy7MWJOg2/xDKo/W99KcWmUkSDl00q1diMO0Sdsw9dCNPSSTRblb5Xu2kAActPhXqsCs0QVoxWHzrHPkfOt9FBTuLcJF8XEOhdIPSRoJEHmenTpWngfZoWmzMczRAgQq7yQOpEaDSABrGarddwoLSBvoaymG+NTU3tuZ5SdsasPhuutTAKwqxXqqwKKKKAooooCiiigKKKKAooooCiiigKj472D7v1hUitGMHgI8x9ooOcduLEqH08DFdtYYsdfePnVVtXCTJJJGgJOwq19tbv5BerP9gY7f8ANVXwmGYzANBvweGLuAOZFWPDr3VnwBZGYkuoYQdNJ9DUDhmFyanf7qasmdLVuAe8Jt5jmGTMWhtCMxEEhTvtzqW6gjDCgYLDXLcC5YeFLCAQVNu4DqJGo8W4yA0s4lxD8ocpBS2oUEqGGp18gxUXGmDOU6VJTObaWAykW7d1gYBgloDZXGpzxB09lx6V+4wF0DKXl2utLsikowRbZU22MZYYZSDDt6njc+OGd8LLiUBOmmi6dCIBHyrOGvFDodDuOR/j/CsYi88D8naAyLoLr6QT1tHWaj968jwJv/vW/wC1XdpsOGXNHU789TvV04MkQoA8JVfcCd/M71SmuPmHgTcf7Vv+1Vp4fdxOeAtid9Xucz/U8/lQW+ilWbGdMP8A2rn7tGbGdMP/AGrn7tA1opVmxnTD/wBq5+7RmxnTD/2rn7tA1opVmxnTD/2rn7tGbGdMP/aufu0DWilWbGdMP/aufu1uwhxGb8qLOWPqF5nl7QiN6CdNZrnfaTEW7eJxVzEWu+vILTYNLguFGVVUstkorRe73vJ0zexPh29Y7tTifpVy3bcgFygVkVmtlMXh7ROUWxAa1cuuAzOSoDaDSg6FWAa51xTtJi7WVDdKgXL9vvTbtqG7u9aCteZlyqndO+qAEkTyr2cfetLNkFnttxQ5DbJhxeZ7XnJVwQs+IER1oOh0Vz+72nvL4lxBu2VvoocW7Yu31ZELJaHd5HKuTIAUkEgNmQz0CgKKKKAooooCiiigKi8QaE+M/wBk1KqFxd4tH4fEH+FBR+O4XvCi8hmafWBt7jU7hnBVUezmB6nX5DSouKBN4r+ioEfE/wCL5U24ZidAD6UEe/whXByAqw1jT586S43DSAhJUSqlicuSWEMwYeyATr91P+0l4wj2zDqwCn10APlVZ4pj1CG1dQX3C5yRGoiVRiYCpm1ObTKDA8QrOV1EqDw+4qM22tuBAjKjXWaypPM901snzcDTLWu/hEV2a5v4GtwdT7QfKTpPiT4VBhC4zXABlQsxAAZyoZyxLTqdyd5A9ZWDx05rUqyurW1lstwBsrAroSIddQRp4ddZXz7+zTPpYeF8P7xRmPsmGjXzME7nWnOHwFskhbebzn9lUzCcWYxbgJsrACOZBI5gFgQdtQa6Bh7gt2lVd9zXpl22T43s44BZY01Kgz8Jphwq4dG/o/qgH7QaY4RSxmahi33dzoCWVRylgTG/mfhVFlFZrArNAUUUUBRRRQFFFFBX73aQpeuIVEJfw9gHxf7dUMtAMatA5TEkTNQ8d2/tLYuXLVu67JbNxFNtlFwZwhKk/VVyoPkZE00v9mbbXXuFn8b2LpUEZc+HIKEeGRIVQRMEDSDJqO3YqybYtzcgWmsjxCcr3FuH6u+ZBr0mgU9oONWQwGKt52t4d7nd5XHeMqC4yAZ4y5UbwuCJG/hNNm7XIGYOlxISywQo3eM193VUVQIJlI36zA1rxjuw9m7de4z3IuFmZAUykvYNhtcmfW2ds0A6iK2v2RRtWu3WuBbSi7NsODYd2tsAEC5puMDKkEaEbyHpu1doOqMt1Se7DzbMWjdYrbF0jRSzCOe4JgEGpnBeNJirfeWw2SSAWWM0cx5fOQQQCKg3OyKs4Zr15pNo3BNsLeay2a2XC2xBBj2MoIUAzFS+DcCXDtdYO7tebO7NkEkAAaW0VZgCTEnmTpQM6KKKAooooCiiigKWcZxQUKDr4lJH9HMJNM6r/GSWYrpzHug/eKBLxkhcaY5gffUjA4c9560q4pjmfEF2TLIUDWdp1B5jerHwkhsp57RQQ+11w2rIZFDOCIBICiSFBYnQDMwHqRXP8epZnS14kLGHUEBySAJzHN3cyuaSTvIJMWLtxjVLMSASXyKei25Bjzzd4Z86rhxOcLlk5QBoYXQyJ9Olc8sblfKaT8FhbKc1JAC6qFMSS0jaSx1POBudTrxYWQVywrBtWgTBAlh7I1+MVFKMdTv7t68gusjltpvWu2a1FSkuyRcbO0FwkoAYDKdQDJzMy+ETkLzJ8U33gri9bV5mRVL+lW3tWlyEtaJZtSCVMz7O5EkgjbWrV2IvZbl2yTJnvFOmquc06ec1nDG4/pJNLLat5TSji+JAZOeZ109+p+2pnG8eLQk9Kq6cQOJuoVWBbGeY3IB676/ZXRXQLNzMoI517qFwq5Kem3p/mDU2gKKKKAooooCiiigKKKKAooooCiiigKKKKAooooCiiigwarOKb8oecSfjl/bVjxDwpPlVcW4WSQYLSVmOTaAz18ttDQQ8QVHdhhz1ETAKmZ8gSD7qjdmOJNcYhdGtmGBIPoZG4IqUzgOxdBJygKROUc9DOu2+u8VBx963h7iuSVVlZQ1oSyn2pKkEOpE6EGIGh0yy3XIq/adu8u2l5GT6yfnvXq7hh3YOupIMc9TFa8Rh7l17JCtHd51eNHyHKSAGMAwpg6gNzmmvDlDLB0O3oTz/AGUmW5uCLgMNKDQjoIn5xWp8PBY5GE6SdjMfCmWAuhCyOVBB5iZB6EcvKt+EUMzENmVSfeSOQ5LVCnG4YLoukKNec66z1qZwLind4jDFpGa3De41IwHDvpOJFufCsG51y8h6nY9PeKh4m5ZGOAfvWNtbrC3ZEliHbfaAFzHcfKs5Zam0qx9ouN2ryd0kl2nQAzoPTYak+QNbsPZCgBNiImPSKicLtKloXCAWvQ5B1OUklVkz4VUqN9YJ3NTsFI2EJmLBtNp0UzzOgk6irOVNeAvofQfx+2nFI+H34uhdYZQR7zBBHrFPKoKKKKAooooCiiigKKKKAooooCiiigKKKKAooooCiiigXcdukWjG/IDnyHzINV68SDAjKgy6EeHLzPQEid+dPuMnQRqQDA8yQBPlzqtcTxSpLtoNNTtJYiDJgEN93Wh5DNALNoFBJOmyjUx7j0+6qbxvHreT/aIctx1zEAEKbWUqGmSB3hK6SFJho1uFxw+HMaqSmbTZfFofeAIqscV8Wq28+Q+G2B9S2pJAHkqTHlWM5uJZQvG2wt+2SoKImlpYAGYKbhQZRBLAGJgcoAp8uHw+NBuYdmRiJKEFTEkEgHcSDtImdjpVX44q3LoghgUGxBBPhnqJ3rbhGIGHCsz3RLxa9q0jkMweGkudGiBGYzyFY32WSeE8GjdnLykmUGjaZyCcqyWiNIj51tTgVxSpu+BdPGDv760Yi7kYOtwsWW4DJMgFdZB1GoIqMbjFcrMxTQ5QT05AV2aTeJdorSXLKWEcZGgvbjNkYw41ENJj01gg60pvcSCNc7pChfKtshyblpkuMRcYtJLNrmSdoEe1G3C3EN4kKCpIfQyQFdginTfKqaSdweoqLjJL2rbBdVZ0KjXvGuEy/XVVQHpHu43GZXdZvKx8DxYuWgh8LIoSCI0VRlyzyjL8Oc0zViDpPkBEn5eX45I+D4gsFAGsq66ayd1nfl8qbcVx6W7hBP1mAUATJbSFJ1PMKNfCYG1dfEakt8J2GYgoZBKnKSI0DCfky/8Ayq2q0ietVPAuCo00Y6mdh4gDM9TPoKtGF9hfQfZVG2iiigKKKKAooooCiiigKKKj38fbQwzqpAmCwmJiY33olukiilXEe0lmy+HV31xL5LZEEExIJPJScqz+k6jnUrG8Ws2Sou3Utl5yhnUFsupygmTA3jaipdFRsJxK1dTPbuI6a+JXUrpvqDEjnXp8dbFvvC6C3AOcsMsNGU5piDIjrIoN9FasRiktqWdlVRuzMABrGpOg1IrZNBmiiigU48zdjoNvTX/EKoH8ouI7myt6dEaIBhxJTbTXR43EEqeRq9Yn8+fQ1zX+Wb+b2f8A9hP7sVnKbjr0rrOG3Z7iUYG66wQcoEe8k6aSTIMR4pkTMo8TcBVkLFdF8QPshriBtRqCQY9JppwX/wC3t6W/tu0ivfm7v/N/hrGu3Ct/yZ99O+J4VLWKtkKLaBAgUakG0AVzc5KkCTvl9J2ZBaF22rEsl0hLoAzJlC5gCND4w2hmRoedLuOe1hP/AELf2W63cP8AzQ9X/XauXRyuXF/LyY1auz6Z0uO3ibKQD6ozH5kfClvEb/d3nWAUkwpHv06b027Kfmm9/wDd0k43/OH9fuFeptEwqpniWHiukkgxlm2UAMQSAzkxMSJ3io9+zcCW2DMbdy9aeBcIUCCVV7Q+tojAmdoOwNHE/wCb/wD9rv8AcWKLv5nh3/qXP1BXmuXMx/LN8yN3ZzF93dtmPrQeohiY+yl3bHi4TFm2Ym5dyEDSQ22YwSE0IGntSYJBr32f/OL/AF1+ykP8r3tH+s/969dc8e7ivd/F4uV/Dq/AsKUsqpMkKDoSQJGbc7mW1PMknnVk4Y02xrO/z1++k+B9k+h/VWmfBfzf46Ctya4eS3d2YUUUVUFFFFAUUUUBRRRQFUbjHZi/ex5caW1Csrlz7RIkaGRAzQFA2Gsk1ea8c6OfU6U6k1VKu9lmxlvEks1pb2a1aDo3eItpy1u4pJUpOIm7tqO72jSLhONXL2J4fcvWL9u5at4hb/8Aq17ItxlRdGCZWVmtsRBOhWr+KB91G5NOf4ixcv4++LNq5bTE27COz2riJcS21w3rjNl0ZlKWAD44JaMoBPpcO9vD3OHXrLsgvWhayWrr2Wwz3kY2zcClV7sd5bho8Kr1q/GsrRXN+KcMxT4O5YvI7jBZVtvlLHEnvE7q6AJJNuz7X9Mk/VroWDxYuoHUMAZgOjI2hI1RwGG3MaiDzrYa9U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9" descr="data:image/jpeg;base64,/9j/4AAQSkZJRgABAQAAAQABAAD/2wCEAAkGBhQSEBUUExQWFRUUGBgWGRYYFBcdFxgYFxgaHhgZGBcXGyYfGBkjGhgWIC8hIycpLC0tHB8xNTAqNSYrLCkBCQoKDgwOGg8PGiwkHyQpKSkpKSwsKSksKiwpLCwsKSksLCwpLCwpKSwsLCksKSwpKSwpKSkpLCksLCwsKSwsLP/AABEIAMkA+wMBIgACEQEDEQH/xAAbAAACAgMBAAAAAAAAAAAAAAAABQQGAQMHAv/EAE0QAAIBAgQDBQQFBwgJAwUAAAECEQADBBIhMQVBUQYTImFxMoGRoRRCscHwIzNSstHS4Qc0YnKSs8LxFSRDU1SCk9PUc5SiFjVjdIP/xAAYAQEBAQEBAAAAAAAAAAAAAAAAAQIDBP/EACQRAQEAAgEEAQQDAAAAAAAAAAABAhEhAxIxQVETImFxBCOx/9oADAMBAAIRAxEAPwDuNFFFAUV4e6BuQJ89/TrSvHdpLdsTqfgAfTNv7hQN61X8Uqe0YpSOLtcRSoIzCfCCSAdthv8ACouIsuqM5QsQJgkST5DkefKg98a41NshAdwJPMnaPtqicTxA7zLIAUqC0kFXcoVJPNALbaAzofM074jjnZZRWDKA3iIkk6aA8hO/zqv4u2IdhmLHKfZ1ljAyT7UraTXrNYym0qfwzjxwwNoZSCzlWJEssqjRLe0CR4AJOZY3Wq3im724CVyMpEaQZDgAtrLawPKDFWrhIU3CURle3Zu55jNqwUSQN9CTPWOtV2wma43hJJZfENYEgZW89N/uIqat4DjgF4qmffK8HXooEz0nNB6AdK6Fg+PK0BgVPxE9B1rm2DxBD3LSlpBAJKyoBEQC2hgKI93SnPDsbORIYzAJ3Q/0gQNtOv7KuHiEdDS4CJBkV6qvWg66qGHp4h6HoK2Xu0fd5A4HikTOWCN5kbfCtqe0VDw/FEYT7PPXy8xofjUtWBEgyKDNFFFAUUUUBRRRQFFFFAUUUUBRRRQFFFFAUUUUAagY/HZdF3/G3SOZ/Ak4u/lUn3UjuEczE8z8vx19aCM1x2JOYj3megk9SPPmK1sFtgk2kg7uJkc/Fm118qT4jtVZS/3ZcFswUieZmBlmToDMAxoTpMOcdci2xjU6ASN+WvqPnRbLPLNjH2z7AI029kActTvWi9xotaLeyq6lmOgVZkzz1gep56xXcdjDcXNBhbhSJAUlEP5MEmUJgiYOrJ0NaDgsRiCFLI6CfGwJCnbQyO9YAmDEA6zIBrPdvxGdt9ziltiHNxSCWtxJhQykQQeZMe8HeDS5rIKtlJcZEzGROcM8wQddwac2OzaLC58xUaAsdBtos6Cld2yLOKAUDKVCMo5kkkDXY6j4059iTw4w/eBpFyyylmKwchY5Yfwh9Qc2/gO86RMHZzMrggopuMSp0NxmZQvmQsA+YHWmnB+FgZg5Vh7YtayGVva6H2gPKAd4IT4+7cyZRoqBk0jxESC0DSCZqb3bHS4ax7kv6NCXCmpMtlzjxsdNjAECRvzPWpVjiNs3Bbt+AnRbbkSjGZtz6ggTr5aifHAeHWbylwAZC5hkUMjqoBB6q2pBHQzW/G9mhlPdwJB0gEQeUHkYHwGkiReXM7wfGJIQzMSAGgaQPeeXuNbHx1s6ZZPIEDfpJMGqQGupozeJYZs0lwyS2dWJ/KBwApmIJWYFOsLxMXDAEKfEAT7MHKQNdBn5HUajlSZc6ptYO5g5giWiRsuaR/WI0+E1KwWJZTv7/TSCPx7qgcU4ktmy1xjAHimJ5Ezp1HP0qNwLj1q+DkuA5d9Z1O2oOWNtuo9+mtXW11w2JDD8fH8efSt1JMLdykEbHlG/Xbn9/vp0DRGaKKKAoorE0GaKWr2lwpud0MTY7zMU7vvkz5gYK5ZmQQdKn27oYBlIIIBBBkEHYgjcGg90ViazQFFFFAUUUUBRRRQLeI3PEB018p/EUg7Q8TGHw928drVtnH9YGFHqSac4q5+UbyiPhP7BXP8A+UfEtdNvBrJzflroXfImltTIiCxJOnJZipbw6dPDvykU3sdwB79/6RcJdgxdpPiI0HdgjUMS0aRzB879j3vW9bkMIyqBoqmfDqTrHMnpPKm3ZvhwtoLceIDxmNQJOVdzrBI97baUt7Q4s3rnd2/ZURI89BHr9nrUk4b6+cyy1PEKkwga3h1zKQ7ZmIUgkkpLQPCqnRCTJberRh7YVQqjQaD/ADO9RbHD1zHMPYKosRAyDfTqTUm+hb2Wy+4GfLXakmnBr+jwxaZkgajULzAbpMaVWsKp+lFWBZjfUyBP1ifsq1KTAnfyqF2Oth8RfuH9JgPSY+wCtDZZ4KVum65j84oA2BgGSeegbbmAOdVPHi4uYeDKrss92ANg0iGA1zH8anpuIwi3LMEldzKxs3kQR7P43mPw3hKW2ZQujSdYJObXMdNTvXGYZfVuXrTt3z6fb72oXZbvCWKuiS0GLYkg+TE86sdnCXQDN6JJMd1bPp11iKUdoeGm0Wu2hAtuDA5AGdD08jVhDliGEZWAPOddeWkV2cSviuAdrZfvA7WwWUdzbMkbKIjc6dKRtcNt0ysvjMORaEBCAAd9CGgGdt/OribIIKwMpBBECCDvpSXifDDluBYkMjqOheQdOk/f0qWbRux3CLt6xka4GUyMrW1y+L2SSNQs9KovZ3E3MHxC3ZC27C3nFu4VQkhmmDDuUAzwJj9IaHSul9luJLes5JAdPZ92hGu4iPVSOdVvt3wQXlzoCCpAIEApcBnNJMkkTsJOUmeRl+Xp6Ost4X34W+3hbsfzhhvobNmd/wCrvTHB4C+yD/W36QLVmP1KT9mOL/SsKl4xmIyvEaXB7exMSQG32Yb1ZOFj2vX7da04WWXVaf8ARd//AIt/+lZ/co/0Xf8A+Lf/AKVn9ymtFEKv9F3/APi3/wClZ/crfg8DcVpe+1wR7JS2BPWUUGp1FBXcdw12xV9grZXwi21YNB7wPdMAgghvEpnTfekWH4Hi3NrvTiAA2GVguIdR3f0WL+ltx/tgJO87aVf6KCgcNwuNDWO9GIN0HDQ/efkRaUL9JF5Q0NcMXNwSS1sg6GL8KzRQFFFFAUUUUBRRRQU+xxnN9IuvolvxT/RCn4eyTr5VSezuHa6bmMvKPG/eRJ1BH5NVOxWQogk6Z5jw1J7TX+7Astr3i97eUESttD4FInXM0kga+EAbzTi9hslqypGXNmusvSAAo2GykDbeelZvNerH+vp93u8RNxGJNjDdbl4nrOuh2HmPj5UmtWTavIsktBuN5wJY5cskg5OgCq0nYFjgP9ZxSzqqAKB8J1HOD/8AI0v4riTbxxVQDmskA9JKRr0mPWPKrXkN8M8IJ1ZvEfMnUn4mPdWtrrMsqRPnMaSOWprcqBR9/kPP3V4zZl8J3GhjSqrTatXJOZtNdB9oPL0r12EwE2mJPtNH7a2WEIGrZvdp57Vs7IYju7ZQ8nYfOKCztaAG3kB8q1XLR0PMaH8fCvNniIctpEH4xXtsQJPnB/HzoEnHMIGRwecA++aVcIuk2Mkw9vwyddvZMc9Ip7xNgUaDvDfP/Oqvgr2XEsOTj5/gigdWEYL4ozE6wxI3MQNxIG1RuJId11ZkcASIzAZknr4o+VSnv+KII0mY06b9a14toCv+gw9IJgz5aigQcPm2q4i2fZdg+sgqHaCTz5id4OoGwd8YyvDad3fUKT+iR7JMdDE+Uis8K4bK3E0IBeNP0co1HWBqfOlWHxHgOHafCxKzvHTbfb35qzJxqktnMROz7theJNZcQmJmNSfyiqToNy0MQTOuh3MVd+G8YjE3LTHQEAe5RMe+T6elVDtEk2bN3KXZikakRfSQraMDrBHtLqnnXvA4y7etW8QGsjOSrRYu+C4hII0xMfVkHnpSccPT1vuk6k9+f26cKzVZ4RisVcWBesAjkcNc/wDJ6RTH6NjP9/Y/9rc/8mtPMa0Uq+jYz/f2P/a3P/JrdhLF8NN27aZY2SwyGeRzNefTfSKCQcakkZ18LKh8Q0ZoyqehOZYHORRbxSszKDJSA3kSJAnrBB94rn/E+zGLa9euqpi5dbE5M4k3MI4XCKNYi5bysendrMV6scLxwW4zNiC/hF1FJAur36G4bNxsQwDd0twLkW1o8aEAKHQLGKV5ysGysVMHZl3B8xRYxKvmysGysVaDsw3B6HUVz9OH4u1ZvCzZxAF1McLa94udbl1kNh3LXNDAeGJkbGJ128W4fisl9Ldq748TduB0chvHaHdMuW6mmfQlicpHs7MAvWJxS21LMYUbn7NtzPKts1VuLWb72cIXS+6hZv27L5Lpc2xlkq66B80gNuVOwMI8Rw7iA0HfO7WLAvN3hAUp3PepYy3lVy4F3kjBs0OAwgOizWa5xxHh2NGHQWhiHI724hlluW3zJktFWxJ8EByC5uGDlhdj0VTQeqKKKDknCrX0zFtebQB0YiZAUAd0pg/pLJHRWB1kBtx2/muPEwoW2Pdq0kdWP21P4Fw0WLMH6iyxndvrweYBEecE/WNL+G4Y4i5HKcze8zHqT8gTyqSO3WzmWXHieDzsTwwohc8/mddfmT7xS3iloC47geJu6Segzz92/pV3w1kIoUchVK7Vplt3SshgAVYHYq7kH1gVXFm7i1DZZGb9Gdt9/wBlT8Pwxn1Jy+n4mqbwPDZlp62FZVkMY238/wCHzoHv/wBPpGpJ99R24QEELoPs5/bVbZ2GzGesnmR/GtVvjF1Y8bek8qB9eL22kc9613eJMFnp9laML2inwuJMTIjYkxIpZxHtXbADBTlMiTb0JHSGHWg34nipMgeYI8qWveKsGgmBr9v7KiP2sw41IMga+Ez5c9K1p2otNDKGM8iIHlJBJ89hpRrtvwtWF4lau5S2jdG0/gdudSuI2otsV0Ig+Rhgao78cM6orD+iWB+Ov2Uy4Zxto7seNHOUZtGTmyn/AJZ+3yoyvXZzW40/0p9+Wq52k4Y1rEZxtM89R+P1jVp7NWxmuEbZm+0D/Cak8f4YLtvoRsenQ+gO/kTQVmxZ77DXbLHnIOpyhtQY5w65vd50l7N31tXrmEu6C6dJI8N3LqB6xoeZWNDpTXg10rfyNoSChB5EGQPPY0u7a8DDDOFPh8J9DARtjEGFnl4D+lMvy9PRsu+nff8Apvw3GG1cknY5Wjy+sOvX/OrtYvBhP4/y51QeD3/plnvBC3lOVxOhYAbjlmHiHTUaxNO+znFIY2nGVhyPT+H2elWPPljcbZVooooojEVmKKKDEURWaKDEURWaKDEVmiigKKKKCm8cfwLZQeO7pHRRvryAH3084BwcWLYHM6k9Sdz5dAOQ8yaxw7hgNw3mGp0E8lGw+/19BTegKqfay1KuOocevsEfawq2Ui7SWJVidoB+BP7QKDnXBcTA+FNrnEIWJ5f4V/jVdwrQT5k/In9tSrl3b8dBQSsRijB9/wBtabdy0oz3rgAGoRdbja66ch6kVhLDMCdlBMsTCj3n3Un43iLbMBbOYKsF4gMZJkA8hIHuoGDYsXHa4oyArAXeFiI5a8/I9aVcRxeazbSB4V+JO5qdw7DG4+QbACfQVD4so72BpFAgjWH0AOvz3Ow2UTyBmgcKZjMaztoInYaxH8KcYzhS3GDSVaBqpjbn0JjTWtmFxvdfk76jIAQtxEGsagEAiABygnpPs0k+XrwzlmqXYHCXAYOSCfaa9b09TmPl/lNWDs7bVb35R7arG/fWt5EfX9fnSHF2VZwF0EyWOgC7sx6AAE/tNWPsjhgSWHhkl1BnYs7KD5wRRz6uOuXQuA8bwttPHibAJ/8Az2upP6W+tND2pwf/ABWH/wCva/eqVwtItCecn3E6fKKlRRwUHtBiMOXF6xiMOXUgkC/a1jbdtxt5iOlTb3GMM6A99Y1Gqm/akgjxIfFzBI9Y6VcHtgiDsaQpw3uWZV9ljmXoCZkehgH1nqKDmuHxxwOMLJcW/acqjlblolkkwwyvo6eE6j9ISZq63uJYa4FP0iwGXVX7+2D5aM3xU67+tV3+UPgouIHAko2WJ+rdOZAI1BFzMNNSIHSk/YXiNyywsovhuEeBiBAAHiB3JGh0H1uog8+7V09mWF6uP1PbqWB7VYbIA+Jw4I0/nFr96p+D45YutltX7VxonKl1GMDnCkmNRUXDOZB5/YZ2/HnTYCujxq1c7YEcQ+i5EjMiT3hD+KybmbKVylRGWM0ydAdqkXO22HVbjHvos/nB9Hu5kEEhmULIUgNqehG4ijE9kkuYg3WuXYZ7d02gUCd5aXKjSEz6QDGaJFLbH8nKIAFxF4Be50CYeD9Hz91mHdQ0F82syyqeVA7s9p7DXhaBfMTlk23C95k7zuy5EC5k8WUmffpTakNnsqovC4btxgLnf92cmU3u77s3JChtRJyzlzGY5U+oCiiigKKKKAooooMKsVmiigKW8ZsZl9Qy8uYnnpuo+NMqjY63K+8fMxz9aDjQTLcZYiGIj31uB+6pXHLYGJacwLQwP1TMjeZBkCg8OYe2O739s5eu3M+6aDTfshJzHMwlu7B2OvtHZfQSTVb7k6KQdSBrT/Eqik5dSTvtyG49QakYKzmtNtMkzHSIHrM0BwwE3TbSJyEknYAR9pPypNx3DslzWDOsjbU+tOOGX+7ul1Gd2yqifpqVuG6vkRFttj0g61r4yq3sRbYCEYDUjQwdR5wdD7/WszLd0kQLSFiANZFekthkKsMw2g/fT5bmVxmAiBoNAARyA51JxPB0eHt89/vB860qkJ2XVT7RZNwpJjXy5xVy7MWJOg2/xDKo/W99KcWmUkSDl00q1diMO0Sdsw9dCNPSSTRblb5Xu2kAActPhXqsCs0QVoxWHzrHPkfOt9FBTuLcJF8XEOhdIPSRoJEHmenTpWngfZoWmzMczRAgQq7yQOpEaDSABrGarddwoLSBvoaymG+NTU3tuZ5SdsasPhuutTAKwqxXqqwKKKKAooooCiiigKKKKAooooCiiigKj472D7v1hUitGMHgI8x9ooOcduLEqH08DFdtYYsdfePnVVtXCTJJJGgJOwq19tbv5BerP9gY7f8ANVXwmGYzANBvweGLuAOZFWPDr3VnwBZGYkuoYQdNJ9DUDhmFyanf7qasmdLVuAe8Jt5jmGTMWhtCMxEEhTvtzqW6gjDCgYLDXLcC5YeFLCAQVNu4DqJGo8W4yA0s4lxD8ocpBS2oUEqGGp18gxUXGmDOU6VJTObaWAykW7d1gYBgloDZXGpzxB09lx6V+4wF0DKXl2utLsikowRbZU22MZYYZSDDt6njc+OGd8LLiUBOmmi6dCIBHyrOGvFDodDuOR/j/CsYi88D8naAyLoLr6QT1tHWaj968jwJv/vW/wC1XdpsOGXNHU789TvV04MkQoA8JVfcCd/M71SmuPmHgTcf7Vv+1Vp4fdxOeAtid9Xucz/U8/lQW+ilWbGdMP8A2rn7tGbGdMP/AGrn7tA1opVmxnTD/wBq5+7RmxnTD/2rn7tA1opVmxnTD/2rn7tGbGdMP/aufu0DWilWbGdMP/aufu1uwhxGb8qLOWPqF5nl7QiN6CdNZrnfaTEW7eJxVzEWu+vILTYNLguFGVVUstkorRe73vJ0zexPh29Y7tTifpVy3bcgFygVkVmtlMXh7ROUWxAa1cuuAzOSoDaDSg6FWAa51xTtJi7WVDdKgXL9vvTbtqG7u9aCteZlyqndO+qAEkTyr2cfetLNkFnttxQ5DbJhxeZ7XnJVwQs+IER1oOh0Vz+72nvL4lxBu2VvoocW7Yu31ZELJaHd5HKuTIAUkEgNmQz0CgKKKKAooooCiiigKi8QaE+M/wBk1KqFxd4tH4fEH+FBR+O4XvCi8hmafWBt7jU7hnBVUezmB6nX5DSouKBN4r+ioEfE/wCL5U24ZidAD6UEe/whXByAqw1jT586S43DSAhJUSqlicuSWEMwYeyATr91P+0l4wj2zDqwCn10APlVZ4pj1CG1dQX3C5yRGoiVRiYCpm1ObTKDA8QrOV1EqDw+4qM22tuBAjKjXWaypPM901snzcDTLWu/hEV2a5v4GtwdT7QfKTpPiT4VBhC4zXABlQsxAAZyoZyxLTqdyd5A9ZWDx05rUqyurW1lstwBsrAroSIddQRp4ddZXz7+zTPpYeF8P7xRmPsmGjXzME7nWnOHwFskhbebzn9lUzCcWYxbgJsrACOZBI5gFgQdtQa6Bh7gt2lVd9zXpl22T43s44BZY01Kgz8Jphwq4dG/o/qgH7QaY4RSxmahi33dzoCWVRylgTG/mfhVFlFZrArNAUUUUBRRRQFFFFBX73aQpeuIVEJfw9gHxf7dUMtAMatA5TEkTNQ8d2/tLYuXLVu67JbNxFNtlFwZwhKk/VVyoPkZE00v9mbbXXuFn8b2LpUEZc+HIKEeGRIVQRMEDSDJqO3YqybYtzcgWmsjxCcr3FuH6u+ZBr0mgU9oONWQwGKt52t4d7nd5XHeMqC4yAZ4y5UbwuCJG/hNNm7XIGYOlxISywQo3eM193VUVQIJlI36zA1rxjuw9m7de4z3IuFmZAUykvYNhtcmfW2ds0A6iK2v2RRtWu3WuBbSi7NsODYd2tsAEC5puMDKkEaEbyHpu1doOqMt1Se7DzbMWjdYrbF0jRSzCOe4JgEGpnBeNJirfeWw2SSAWWM0cx5fOQQQCKg3OyKs4Zr15pNo3BNsLeay2a2XC2xBBj2MoIUAzFS+DcCXDtdYO7tebO7NkEkAAaW0VZgCTEnmTpQM6KKKAooooCiiigKWcZxQUKDr4lJH9HMJNM6r/GSWYrpzHug/eKBLxkhcaY5gffUjA4c9560q4pjmfEF2TLIUDWdp1B5jerHwkhsp57RQQ+11w2rIZFDOCIBICiSFBYnQDMwHqRXP8epZnS14kLGHUEBySAJzHN3cyuaSTvIJMWLtxjVLMSASXyKei25Bjzzd4Z86rhxOcLlk5QBoYXQyJ9Olc8sblfKaT8FhbKc1JAC6qFMSS0jaSx1POBudTrxYWQVywrBtWgTBAlh7I1+MVFKMdTv7t68gusjltpvWu2a1FSkuyRcbO0FwkoAYDKdQDJzMy+ETkLzJ8U33gri9bV5mRVL+lW3tWlyEtaJZtSCVMz7O5EkgjbWrV2IvZbl2yTJnvFOmquc06ec1nDG4/pJNLLat5TSji+JAZOeZ109+p+2pnG8eLQk9Kq6cQOJuoVWBbGeY3IB676/ZXRXQLNzMoI517qFwq5Kem3p/mDU2gKKKKAooooCiiigKKKKAooooCiiigKKKKAooooCiiigwarOKb8oecSfjl/bVjxDwpPlVcW4WSQYLSVmOTaAz18ttDQQ8QVHdhhz1ETAKmZ8gSD7qjdmOJNcYhdGtmGBIPoZG4IqUzgOxdBJygKROUc9DOu2+u8VBx963h7iuSVVlZQ1oSyn2pKkEOpE6EGIGh0yy3XIq/adu8u2l5GT6yfnvXq7hh3YOupIMc9TFa8Rh7l17JCtHd51eNHyHKSAGMAwpg6gNzmmvDlDLB0O3oTz/AGUmW5uCLgMNKDQjoIn5xWp8PBY5GE6SdjMfCmWAuhCyOVBB5iZB6EcvKt+EUMzENmVSfeSOQ5LVCnG4YLoukKNec66z1qZwLind4jDFpGa3De41IwHDvpOJFufCsG51y8h6nY9PeKh4m5ZGOAfvWNtbrC3ZEliHbfaAFzHcfKs5Zam0qx9ouN2ryd0kl2nQAzoPTYak+QNbsPZCgBNiImPSKicLtKloXCAWvQ5B1OUklVkz4VUqN9YJ3NTsFI2EJmLBtNp0UzzOgk6irOVNeAvofQfx+2nFI+H34uhdYZQR7zBBHrFPKoKKKKAooooCiiigKKKKAooooCiiigKKKKAooooCiiigXcdukWjG/IDnyHzINV68SDAjKgy6EeHLzPQEid+dPuMnQRqQDA8yQBPlzqtcTxSpLtoNNTtJYiDJgEN93Wh5DNALNoFBJOmyjUx7j0+6qbxvHreT/aIctx1zEAEKbWUqGmSB3hK6SFJho1uFxw+HMaqSmbTZfFofeAIqscV8Wq28+Q+G2B9S2pJAHkqTHlWM5uJZQvG2wt+2SoKImlpYAGYKbhQZRBLAGJgcoAp8uHw+NBuYdmRiJKEFTEkEgHcSDtImdjpVX44q3LoghgUGxBBPhnqJ3rbhGIGHCsz3RLxa9q0jkMweGkudGiBGYzyFY32WSeE8GjdnLykmUGjaZyCcqyWiNIj51tTgVxSpu+BdPGDv760Yi7kYOtwsWW4DJMgFdZB1GoIqMbjFcrMxTQ5QT05AV2aTeJdorSXLKWEcZGgvbjNkYw41ENJj01gg60pvcSCNc7pChfKtshyblpkuMRcYtJLNrmSdoEe1G3C3EN4kKCpIfQyQFdginTfKqaSdweoqLjJL2rbBdVZ0KjXvGuEy/XVVQHpHu43GZXdZvKx8DxYuWgh8LIoSCI0VRlyzyjL8Oc0zViDpPkBEn5eX45I+D4gsFAGsq66ayd1nfl8qbcVx6W7hBP1mAUATJbSFJ1PMKNfCYG1dfEakt8J2GYgoZBKnKSI0DCfky/8Ayq2q0ietVPAuCo00Y6mdh4gDM9TPoKtGF9hfQfZVG2iiigKKKKAooooCiiigKKKj38fbQwzqpAmCwmJiY33olukiilXEe0lmy+HV31xL5LZEEExIJPJScqz+k6jnUrG8Ws2Sou3Utl5yhnUFsupygmTA3jaipdFRsJxK1dTPbuI6a+JXUrpvqDEjnXp8dbFvvC6C3AOcsMsNGU5piDIjrIoN9FasRiktqWdlVRuzMABrGpOg1IrZNBmiiigU48zdjoNvTX/EKoH8ouI7myt6dEaIBhxJTbTXR43EEqeRq9Yn8+fQ1zX+Wb+b2f8A9hP7sVnKbjr0rrOG3Z7iUYG66wQcoEe8k6aSTIMR4pkTMo8TcBVkLFdF8QPshriBtRqCQY9JppwX/wC3t6W/tu0ivfm7v/N/hrGu3Ct/yZ99O+J4VLWKtkKLaBAgUakG0AVzc5KkCTvl9J2ZBaF22rEsl0hLoAzJlC5gCND4w2hmRoedLuOe1hP/AELf2W63cP8AzQ9X/XauXRyuXF/LyY1auz6Z0uO3ibKQD6ozH5kfClvEb/d3nWAUkwpHv06b027Kfmm9/wDd0k43/OH9fuFeptEwqpniWHiukkgxlm2UAMQSAzkxMSJ3io9+zcCW2DMbdy9aeBcIUCCVV7Q+tojAmdoOwNHE/wCb/wD9rv8AcWKLv5nh3/qXP1BXmuXMx/LN8yN3ZzF93dtmPrQeohiY+yl3bHi4TFm2Ym5dyEDSQ22YwSE0IGntSYJBr32f/OL/AF1+ykP8r3tH+s/969dc8e7ivd/F4uV/Dq/AsKUsqpMkKDoSQJGbc7mW1PMknnVk4Y02xrO/z1++k+B9k+h/VWmfBfzf46Ctya4eS3d2YUUUVUFFFFAUUUUBRRRQFUbjHZi/ex5caW1Csrlz7RIkaGRAzQFA2Gsk1ea8c6OfU6U6k1VKu9lmxlvEks1pb2a1aDo3eItpy1u4pJUpOIm7tqO72jSLhONXL2J4fcvWL9u5at4hb/8Aq17ItxlRdGCZWVmtsRBOhWr+KB91G5NOf4ixcv4++LNq5bTE27COz2riJcS21w3rjNl0ZlKWAD44JaMoBPpcO9vD3OHXrLsgvWhayWrr2Wwz3kY2zcClV7sd5bho8Kr1q/GsrRXN+KcMxT4O5YvI7jBZVtvlLHEnvE7q6AJJNuz7X9Mk/VroWDxYuoHUMAZgOjI2hI1RwGG3MaiDzrYa9UH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11" descr="data:image/jpeg;base64,/9j/4AAQSkZJRgABAQAAAQABAAD/2wCEAAkGBhQSEBUUExQWFRUUGBgWGRYYFBcdFxgYFxgaHhgZGBcXGyYfGBkjGhgWIC8hIycpLC0tHB8xNTAqNSYrLCkBCQoKDgwOGg8PGiwkHyQpKSkpKSwsKSksKiwpLCwsKSksLCwpLCwpKSwsLCksKSwpKSwpKSkpLCksLCwsKSwsLP/AABEIAMkA+wMBIgACEQEDEQH/xAAbAAACAgMBAAAAAAAAAAAAAAAABQQGAQMHAv/EAE0QAAIBAgQDBQQFBwgJAwUAAAECEQADBBIhMQVBUQYTImFxMoGRoRRCscHwIzNSstHS4Qc0YnKSs8LxFSRDU1SCk9PUc5SiFjVjdIP/xAAYAQEBAQEBAAAAAAAAAAAAAAAAAQIDBP/EACQRAQEAAgEEAQQDAAAAAAAAAAABAhEhAxIxQVETImFxBCOx/9oADAMBAAIRAxEAPwDuNFFFAUV4e6BuQJ89/TrSvHdpLdsTqfgAfTNv7hQN61X8Uqe0YpSOLtcRSoIzCfCCSAdthv8ACouIsuqM5QsQJgkST5DkefKg98a41NshAdwJPMnaPtqicTxA7zLIAUqC0kFXcoVJPNALbaAzofM074jjnZZRWDKA3iIkk6aA8hO/zqv4u2IdhmLHKfZ1ljAyT7UraTXrNYym0qfwzjxwwNoZSCzlWJEssqjRLe0CR4AJOZY3Wq3im724CVyMpEaQZDgAtrLawPKDFWrhIU3CURle3Zu55jNqwUSQN9CTPWOtV2wma43hJJZfENYEgZW89N/uIqat4DjgF4qmffK8HXooEz0nNB6AdK6Fg+PK0BgVPxE9B1rm2DxBD3LSlpBAJKyoBEQC2hgKI93SnPDsbORIYzAJ3Q/0gQNtOv7KuHiEdDS4CJBkV6qvWg66qGHp4h6HoK2Xu0fd5A4HikTOWCN5kbfCtqe0VDw/FEYT7PPXy8xofjUtWBEgyKDNFFFAUUUUBRRRQFFFFAUUUUBRRRQFFFFAUUUUAagY/HZdF3/G3SOZ/Ak4u/lUn3UjuEczE8z8vx19aCM1x2JOYj3megk9SPPmK1sFtgk2kg7uJkc/Fm118qT4jtVZS/3ZcFswUieZmBlmToDMAxoTpMOcdci2xjU6ASN+WvqPnRbLPLNjH2z7AI029kActTvWi9xotaLeyq6lmOgVZkzz1gep56xXcdjDcXNBhbhSJAUlEP5MEmUJgiYOrJ0NaDgsRiCFLI6CfGwJCnbQyO9YAmDEA6zIBrPdvxGdt9ziltiHNxSCWtxJhQykQQeZMe8HeDS5rIKtlJcZEzGROcM8wQddwac2OzaLC58xUaAsdBtos6Cld2yLOKAUDKVCMo5kkkDXY6j4059iTw4w/eBpFyyylmKwchY5Yfwh9Qc2/gO86RMHZzMrggopuMSp0NxmZQvmQsA+YHWmnB+FgZg5Vh7YtayGVva6H2gPKAd4IT4+7cyZRoqBk0jxESC0DSCZqb3bHS4ax7kv6NCXCmpMtlzjxsdNjAECRvzPWpVjiNs3Bbt+AnRbbkSjGZtz6ggTr5aifHAeHWbylwAZC5hkUMjqoBB6q2pBHQzW/G9mhlPdwJB0gEQeUHkYHwGkiReXM7wfGJIQzMSAGgaQPeeXuNbHx1s6ZZPIEDfpJMGqQGupozeJYZs0lwyS2dWJ/KBwApmIJWYFOsLxMXDAEKfEAT7MHKQNdBn5HUajlSZc6ptYO5g5giWiRsuaR/WI0+E1KwWJZTv7/TSCPx7qgcU4ktmy1xjAHimJ5Ezp1HP0qNwLj1q+DkuA5d9Z1O2oOWNtuo9+mtXW11w2JDD8fH8efSt1JMLdykEbHlG/Xbn9/vp0DRGaKKKAoorE0GaKWr2lwpud0MTY7zMU7vvkz5gYK5ZmQQdKn27oYBlIIIBBBkEHYgjcGg90ViazQFFFFAUUUUBRRRQLeI3PEB018p/EUg7Q8TGHw928drVtnH9YGFHqSac4q5+UbyiPhP7BXP8A+UfEtdNvBrJzflroXfImltTIiCxJOnJZipbw6dPDvykU3sdwB79/6RcJdgxdpPiI0HdgjUMS0aRzB879j3vW9bkMIyqBoqmfDqTrHMnpPKm3ZvhwtoLceIDxmNQJOVdzrBI97baUt7Q4s3rnd2/ZURI89BHr9nrUk4b6+cyy1PEKkwga3h1zKQ7ZmIUgkkpLQPCqnRCTJberRh7YVQqjQaD/ADO9RbHD1zHMPYKosRAyDfTqTUm+hb2Wy+4GfLXakmnBr+jwxaZkgajULzAbpMaVWsKp+lFWBZjfUyBP1ifsq1KTAnfyqF2Oth8RfuH9JgPSY+wCtDZZ4KVum65j84oA2BgGSeegbbmAOdVPHi4uYeDKrss92ANg0iGA1zH8anpuIwi3LMEldzKxs3kQR7P43mPw3hKW2ZQujSdYJObXMdNTvXGYZfVuXrTt3z6fb72oXZbvCWKuiS0GLYkg+TE86sdnCXQDN6JJMd1bPp11iKUdoeGm0Wu2hAtuDA5AGdD08jVhDliGEZWAPOddeWkV2cSviuAdrZfvA7WwWUdzbMkbKIjc6dKRtcNt0ysvjMORaEBCAAd9CGgGdt/OribIIKwMpBBECCDvpSXifDDluBYkMjqOheQdOk/f0qWbRux3CLt6xka4GUyMrW1y+L2SSNQs9KovZ3E3MHxC3ZC27C3nFu4VQkhmmDDuUAzwJj9IaHSul9luJLes5JAdPZ92hGu4iPVSOdVvt3wQXlzoCCpAIEApcBnNJMkkTsJOUmeRl+Xp6Ost4X34W+3hbsfzhhvobNmd/wCrvTHB4C+yD/W36QLVmP1KT9mOL/SsKl4xmIyvEaXB7exMSQG32Yb1ZOFj2vX7da04WWXVaf8ARd//AIt/+lZ/co/0Xf8A+Lf/AKVn9ymtFEKv9F3/APi3/wClZ/crfg8DcVpe+1wR7JS2BPWUUGp1FBXcdw12xV9grZXwi21YNB7wPdMAgghvEpnTfekWH4Hi3NrvTiAA2GVguIdR3f0WL+ltx/tgJO87aVf6KCgcNwuNDWO9GIN0HDQ/efkRaUL9JF5Q0NcMXNwSS1sg6GL8KzRQFFFFAUUUUBRRRQU+xxnN9IuvolvxT/RCn4eyTr5VSezuHa6bmMvKPG/eRJ1BH5NVOxWQogk6Z5jw1J7TX+7Astr3i97eUESttD4FInXM0kga+EAbzTi9hslqypGXNmusvSAAo2GykDbeelZvNerH+vp93u8RNxGJNjDdbl4nrOuh2HmPj5UmtWTavIsktBuN5wJY5cskg5OgCq0nYFjgP9ZxSzqqAKB8J1HOD/8AI0v4riTbxxVQDmskA9JKRr0mPWPKrXkN8M8IJ1ZvEfMnUn4mPdWtrrMsqRPnMaSOWprcqBR9/kPP3V4zZl8J3GhjSqrTatXJOZtNdB9oPL0r12EwE2mJPtNH7a2WEIGrZvdp57Vs7IYju7ZQ8nYfOKCztaAG3kB8q1XLR0PMaH8fCvNniIctpEH4xXtsQJPnB/HzoEnHMIGRwecA++aVcIuk2Mkw9vwyddvZMc9Ip7xNgUaDvDfP/Oqvgr2XEsOTj5/gigdWEYL4ozE6wxI3MQNxIG1RuJId11ZkcASIzAZknr4o+VSnv+KII0mY06b9a14toCv+gw9IJgz5aigQcPm2q4i2fZdg+sgqHaCTz5id4OoGwd8YyvDad3fUKT+iR7JMdDE+Uis8K4bK3E0IBeNP0co1HWBqfOlWHxHgOHafCxKzvHTbfb35qzJxqktnMROz7theJNZcQmJmNSfyiqToNy0MQTOuh3MVd+G8YjE3LTHQEAe5RMe+T6elVDtEk2bN3KXZikakRfSQraMDrBHtLqnnXvA4y7etW8QGsjOSrRYu+C4hII0xMfVkHnpSccPT1vuk6k9+f26cKzVZ4RisVcWBesAjkcNc/wDJ6RTH6NjP9/Y/9rc/8mtPMa0Uq+jYz/f2P/a3P/JrdhLF8NN27aZY2SwyGeRzNefTfSKCQcakkZ18LKh8Q0ZoyqehOZYHORRbxSszKDJSA3kSJAnrBB94rn/E+zGLa9euqpi5dbE5M4k3MI4XCKNYi5bysendrMV6scLxwW4zNiC/hF1FJAur36G4bNxsQwDd0twLkW1o8aEAKHQLGKV5ysGysVMHZl3B8xRYxKvmysGysVaDsw3B6HUVz9OH4u1ZvCzZxAF1McLa94udbl1kNh3LXNDAeGJkbGJ128W4fisl9Ldq748TduB0chvHaHdMuW6mmfQlicpHs7MAvWJxS21LMYUbn7NtzPKts1VuLWb72cIXS+6hZv27L5Lpc2xlkq66B80gNuVOwMI8Rw7iA0HfO7WLAvN3hAUp3PepYy3lVy4F3kjBs0OAwgOizWa5xxHh2NGHQWhiHI724hlluW3zJktFWxJ8EByC5uGDlhdj0VTQeqKKKDknCrX0zFtebQB0YiZAUAd0pg/pLJHRWB1kBtx2/muPEwoW2Pdq0kdWP21P4Fw0WLMH6iyxndvrweYBEecE/WNL+G4Y4i5HKcze8zHqT8gTyqSO3WzmWXHieDzsTwwohc8/mddfmT7xS3iloC47geJu6Segzz92/pV3w1kIoUchVK7Vplt3SshgAVYHYq7kH1gVXFm7i1DZZGb9Gdt9/wBlT8Pwxn1Jy+n4mqbwPDZlp62FZVkMY238/wCHzoHv/wBPpGpJ99R24QEELoPs5/bVbZ2GzGesnmR/GtVvjF1Y8bek8qB9eL22kc9613eJMFnp9laML2inwuJMTIjYkxIpZxHtXbADBTlMiTb0JHSGHWg34nipMgeYI8qWveKsGgmBr9v7KiP2sw41IMga+Ez5c9K1p2otNDKGM8iIHlJBJ89hpRrtvwtWF4lau5S2jdG0/gdudSuI2otsV0Ig+Rhgao78cM6orD+iWB+Ov2Uy4Zxto7seNHOUZtGTmyn/AJZ+3yoyvXZzW40/0p9+Wq52k4Y1rEZxtM89R+P1jVp7NWxmuEbZm+0D/Cak8f4YLtvoRsenQ+gO/kTQVmxZ77DXbLHnIOpyhtQY5w65vd50l7N31tXrmEu6C6dJI8N3LqB6xoeZWNDpTXg10rfyNoSChB5EGQPPY0u7a8DDDOFPh8J9DARtjEGFnl4D+lMvy9PRsu+nff8Apvw3GG1cknY5Wjy+sOvX/OrtYvBhP4/y51QeD3/plnvBC3lOVxOhYAbjlmHiHTUaxNO+znFIY2nGVhyPT+H2elWPPljcbZVooooojEVmKKKDEURWaKDEURWaKDEVmiigKKKKCm8cfwLZQeO7pHRRvryAH3084BwcWLYHM6k9Sdz5dAOQ8yaxw7hgNw3mGp0E8lGw+/19BTegKqfay1KuOocevsEfawq2Ui7SWJVidoB+BP7QKDnXBcTA+FNrnEIWJ5f4V/jVdwrQT5k/In9tSrl3b8dBQSsRijB9/wBtabdy0oz3rgAGoRdbja66ch6kVhLDMCdlBMsTCj3n3Un43iLbMBbOYKsF4gMZJkA8hIHuoGDYsXHa4oyArAXeFiI5a8/I9aVcRxeazbSB4V+JO5qdw7DG4+QbACfQVD4so72BpFAgjWH0AOvz3Ow2UTyBmgcKZjMaztoInYaxH8KcYzhS3GDSVaBqpjbn0JjTWtmFxvdfk76jIAQtxEGsagEAiABygnpPs0k+XrwzlmqXYHCXAYOSCfaa9b09TmPl/lNWDs7bVb35R7arG/fWt5EfX9fnSHF2VZwF0EyWOgC7sx6AAE/tNWPsjhgSWHhkl1BnYs7KD5wRRz6uOuXQuA8bwttPHibAJ/8Az2upP6W+tND2pwf/ABWH/wCva/eqVwtItCecn3E6fKKlRRwUHtBiMOXF6xiMOXUgkC/a1jbdtxt5iOlTb3GMM6A99Y1Gqm/akgjxIfFzBI9Y6VcHtgiDsaQpw3uWZV9ljmXoCZkehgH1nqKDmuHxxwOMLJcW/acqjlblolkkwwyvo6eE6j9ISZq63uJYa4FP0iwGXVX7+2D5aM3xU67+tV3+UPgouIHAko2WJ+rdOZAI1BFzMNNSIHSk/YXiNyywsovhuEeBiBAAHiB3JGh0H1uog8+7V09mWF6uP1PbqWB7VYbIA+Jw4I0/nFr96p+D45YutltX7VxonKl1GMDnCkmNRUXDOZB5/YZ2/HnTYCujxq1c7YEcQ+i5EjMiT3hD+KybmbKVylRGWM0ydAdqkXO22HVbjHvos/nB9Hu5kEEhmULIUgNqehG4ijE9kkuYg3WuXYZ7d02gUCd5aXKjSEz6QDGaJFLbH8nKIAFxF4Be50CYeD9Hz91mHdQ0F82syyqeVA7s9p7DXhaBfMTlk23C95k7zuy5EC5k8WUmffpTakNnsqovC4btxgLnf92cmU3u77s3JChtRJyzlzGY5U+oCiiigKKKKAooooMKsVmiigKW8ZsZl9Qy8uYnnpuo+NMqjY63K+8fMxz9aDjQTLcZYiGIj31uB+6pXHLYGJacwLQwP1TMjeZBkCg8OYe2O739s5eu3M+6aDTfshJzHMwlu7B2OvtHZfQSTVb7k6KQdSBrT/Eqik5dSTvtyG49QakYKzmtNtMkzHSIHrM0BwwE3TbSJyEknYAR9pPypNx3DslzWDOsjbU+tOOGX+7ul1Gd2yqifpqVuG6vkRFttj0g61r4yq3sRbYCEYDUjQwdR5wdD7/WszLd0kQLSFiANZFekthkKsMw2g/fT5bmVxmAiBoNAARyA51JxPB0eHt89/vB860qkJ2XVT7RZNwpJjXy5xVy7MWJOg2/xDKo/W99KcWmUkSDl00q1diMO0Sdsw9dCNPSSTRblb5Xu2kAActPhXqsCs0QVoxWHzrHPkfOt9FBTuLcJF8XEOhdIPSRoJEHmenTpWngfZoWmzMczRAgQq7yQOpEaDSABrGarddwoLSBvoaymG+NTU3tuZ5SdsasPhuutTAKwqxXqqwKKKKAooooCiiigKKKKAooooCiiigKj472D7v1hUitGMHgI8x9ooOcduLEqH08DFdtYYsdfePnVVtXCTJJJGgJOwq19tbv5BerP9gY7f8ANVXwmGYzANBvweGLuAOZFWPDr3VnwBZGYkuoYQdNJ9DUDhmFyanf7qasmdLVuAe8Jt5jmGTMWhtCMxEEhTvtzqW6gjDCgYLDXLcC5YeFLCAQVNu4DqJGo8W4yA0s4lxD8ocpBS2oUEqGGp18gxUXGmDOU6VJTObaWAykW7d1gYBgloDZXGpzxB09lx6V+4wF0DKXl2utLsikowRbZU22MZYYZSDDt6njc+OGd8LLiUBOmmi6dCIBHyrOGvFDodDuOR/j/CsYi88D8naAyLoLr6QT1tHWaj968jwJv/vW/wC1XdpsOGXNHU789TvV04MkQoA8JVfcCd/M71SmuPmHgTcf7Vv+1Vp4fdxOeAtid9Xucz/U8/lQW+ilWbGdMP8A2rn7tGbGdMP/AGrn7tA1opVmxnTD/wBq5+7RmxnTD/2rn7tA1opVmxnTD/2rn7tGbGdMP/aufu0DWilWbGdMP/aufu1uwhxGb8qLOWPqF5nl7QiN6CdNZrnfaTEW7eJxVzEWu+vILTYNLguFGVVUstkorRe73vJ0zexPh29Y7tTifpVy3bcgFygVkVmtlMXh7ROUWxAa1cuuAzOSoDaDSg6FWAa51xTtJi7WVDdKgXL9vvTbtqG7u9aCteZlyqndO+qAEkTyr2cfetLNkFnttxQ5DbJhxeZ7XnJVwQs+IER1oOh0Vz+72nvL4lxBu2VvoocW7Yu31ZELJaHd5HKuTIAUkEgNmQz0CgKKKKAooooCiiigKi8QaE+M/wBk1KqFxd4tH4fEH+FBR+O4XvCi8hmafWBt7jU7hnBVUezmB6nX5DSouKBN4r+ioEfE/wCL5U24ZidAD6UEe/whXByAqw1jT586S43DSAhJUSqlicuSWEMwYeyATr91P+0l4wj2zDqwCn10APlVZ4pj1CG1dQX3C5yRGoiVRiYCpm1ObTKDA8QrOV1EqDw+4qM22tuBAjKjXWaypPM901snzcDTLWu/hEV2a5v4GtwdT7QfKTpPiT4VBhC4zXABlQsxAAZyoZyxLTqdyd5A9ZWDx05rUqyurW1lstwBsrAroSIddQRp4ddZXz7+zTPpYeF8P7xRmPsmGjXzME7nWnOHwFskhbebzn9lUzCcWYxbgJsrACOZBI5gFgQdtQa6Bh7gt2lVd9zXpl22T43s44BZY01Kgz8Jphwq4dG/o/qgH7QaY4RSxmahi33dzoCWVRylgTG/mfhVFlFZrArNAUUUUBRRRQFFFFBX73aQpeuIVEJfw9gHxf7dUMtAMatA5TEkTNQ8d2/tLYuXLVu67JbNxFNtlFwZwhKk/VVyoPkZE00v9mbbXXuFn8b2LpUEZc+HIKEeGRIVQRMEDSDJqO3YqybYtzcgWmsjxCcr3FuH6u+ZBr0mgU9oONWQwGKt52t4d7nd5XHeMqC4yAZ4y5UbwuCJG/hNNm7XIGYOlxISywQo3eM193VUVQIJlI36zA1rxjuw9m7de4z3IuFmZAUykvYNhtcmfW2ds0A6iK2v2RRtWu3WuBbSi7NsODYd2tsAEC5puMDKkEaEbyHpu1doOqMt1Se7DzbMWjdYrbF0jRSzCOe4JgEGpnBeNJirfeWw2SSAWWM0cx5fOQQQCKg3OyKs4Zr15pNo3BNsLeay2a2XC2xBBj2MoIUAzFS+DcCXDtdYO7tebO7NkEkAAaW0VZgCTEnmTpQM6KKKAooooCiiigKWcZxQUKDr4lJH9HMJNM6r/GSWYrpzHug/eKBLxkhcaY5gffUjA4c9560q4pjmfEF2TLIUDWdp1B5jerHwkhsp57RQQ+11w2rIZFDOCIBICiSFBYnQDMwHqRXP8epZnS14kLGHUEBySAJzHN3cyuaSTvIJMWLtxjVLMSASXyKei25Bjzzd4Z86rhxOcLlk5QBoYXQyJ9Olc8sblfKaT8FhbKc1JAC6qFMSS0jaSx1POBudTrxYWQVywrBtWgTBAlh7I1+MVFKMdTv7t68gusjltpvWu2a1FSkuyRcbO0FwkoAYDKdQDJzMy+ETkLzJ8U33gri9bV5mRVL+lW3tWlyEtaJZtSCVMz7O5EkgjbWrV2IvZbl2yTJnvFOmquc06ec1nDG4/pJNLLat5TSji+JAZOeZ109+p+2pnG8eLQk9Kq6cQOJuoVWBbGeY3IB676/ZXRXQLNzMoI517qFwq5Kem3p/mDU2gKKKKAooooCiiigKKKKAooooCiiigKKKKAooooCiiigwarOKb8oecSfjl/bVjxDwpPlVcW4WSQYLSVmOTaAz18ttDQQ8QVHdhhz1ETAKmZ8gSD7qjdmOJNcYhdGtmGBIPoZG4IqUzgOxdBJygKROUc9DOu2+u8VBx963h7iuSVVlZQ1oSyn2pKkEOpE6EGIGh0yy3XIq/adu8u2l5GT6yfnvXq7hh3YOupIMc9TFa8Rh7l17JCtHd51eNHyHKSAGMAwpg6gNzmmvDlDLB0O3oTz/AGUmW5uCLgMNKDQjoIn5xWp8PBY5GE6SdjMfCmWAuhCyOVBB5iZB6EcvKt+EUMzENmVSfeSOQ5LVCnG4YLoukKNec66z1qZwLind4jDFpGa3De41IwHDvpOJFufCsG51y8h6nY9PeKh4m5ZGOAfvWNtbrC3ZEliHbfaAFzHcfKs5Zam0qx9ouN2ryd0kl2nQAzoPTYak+QNbsPZCgBNiImPSKicLtKloXCAWvQ5B1OUklVkz4VUqN9YJ3NTsFI2EJmLBtNp0UzzOgk6irOVNeAvofQfx+2nFI+H34uhdYZQR7zBBHrFPKoKKKKAooooCiiigKKKKAooooCiiigKKKKAooooCiiigXcdukWjG/IDnyHzINV68SDAjKgy6EeHLzPQEid+dPuMnQRqQDA8yQBPlzqtcTxSpLtoNNTtJYiDJgEN93Wh5DNALNoFBJOmyjUx7j0+6qbxvHreT/aIctx1zEAEKbWUqGmSB3hK6SFJho1uFxw+HMaqSmbTZfFofeAIqscV8Wq28+Q+G2B9S2pJAHkqTHlWM5uJZQvG2wt+2SoKImlpYAGYKbhQZRBLAGJgcoAp8uHw+NBuYdmRiJKEFTEkEgHcSDtImdjpVX44q3LoghgUGxBBPhnqJ3rbhGIGHCsz3RLxa9q0jkMweGkudGiBGYzyFY32WSeE8GjdnLykmUGjaZyCcqyWiNIj51tTgVxSpu+BdPGDv760Yi7kYOtwsWW4DJMgFdZB1GoIqMbjFcrMxTQ5QT05AV2aTeJdorSXLKWEcZGgvbjNkYw41ENJj01gg60pvcSCNc7pChfKtshyblpkuMRcYtJLNrmSdoEe1G3C3EN4kKCpIfQyQFdginTfKqaSdweoqLjJL2rbBdVZ0KjXvGuEy/XVVQHpHu43GZXdZvKx8DxYuWgh8LIoSCI0VRlyzyjL8Oc0zViDpPkBEn5eX45I+D4gsFAGsq66ayd1nfl8qbcVx6W7hBP1mAUATJbSFJ1PMKNfCYG1dfEakt8J2GYgoZBKnKSI0DCfky/8Ayq2q0ietVPAuCo00Y6mdh4gDM9TPoKtGF9hfQfZVG2iiigKKKKAooooCiiigKKKj38fbQwzqpAmCwmJiY33olukiilXEe0lmy+HV31xL5LZEEExIJPJScqz+k6jnUrG8Ws2Sou3Utl5yhnUFsupygmTA3jaipdFRsJxK1dTPbuI6a+JXUrpvqDEjnXp8dbFvvC6C3AOcsMsNGU5piDIjrIoN9FasRiktqWdlVRuzMABrGpOg1IrZNBmiiigU48zdjoNvTX/EKoH8ouI7myt6dEaIBhxJTbTXR43EEqeRq9Yn8+fQ1zX+Wb+b2f8A9hP7sVnKbjr0rrOG3Z7iUYG66wQcoEe8k6aSTIMR4pkTMo8TcBVkLFdF8QPshriBtRqCQY9JppwX/wC3t6W/tu0ivfm7v/N/hrGu3Ct/yZ99O+J4VLWKtkKLaBAgUakG0AVzc5KkCTvl9J2ZBaF22rEsl0hLoAzJlC5gCND4w2hmRoedLuOe1hP/AELf2W63cP8AzQ9X/XauXRyuXF/LyY1auz6Z0uO3ibKQD6ozH5kfClvEb/d3nWAUkwpHv06b027Kfmm9/wDd0k43/OH9fuFeptEwqpniWHiukkgxlm2UAMQSAzkxMSJ3io9+zcCW2DMbdy9aeBcIUCCVV7Q+tojAmdoOwNHE/wCb/wD9rv8AcWKLv5nh3/qXP1BXmuXMx/LN8yN3ZzF93dtmPrQeohiY+yl3bHi4TFm2Ym5dyEDSQ22YwSE0IGntSYJBr32f/OL/AF1+ykP8r3tH+s/969dc8e7ivd/F4uV/Dq/AsKUsqpMkKDoSQJGbc7mW1PMknnVk4Y02xrO/z1++k+B9k+h/VWmfBfzf46Ctya4eS3d2YUUUVUFFFFAUUUUBRRRQFUbjHZi/ex5caW1Csrlz7RIkaGRAzQFA2Gsk1ea8c6OfU6U6k1VKu9lmxlvEks1pb2a1aDo3eItpy1u4pJUpOIm7tqO72jSLhONXL2J4fcvWL9u5at4hb/8Aq17ItxlRdGCZWVmtsRBOhWr+KB91G5NOf4ixcv4++LNq5bTE27COz2riJcS21w3rjNl0ZlKWAD44JaMoBPpcO9vD3OHXrLsgvWhayWrr2Wwz3kY2zcClV7sd5bho8Kr1q/GsrRXN+KcMxT4O5YvI7jBZVtvlLHEnvE7q6AJJNuz7X9Mk/VroWDxYuoHUMAZgOjI2hI1RwGG3MaiDzrYa9UH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Picture 2" descr="http://www.institutobiologico.com/imagenes/baz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1772" y="617538"/>
            <a:ext cx="2042455" cy="301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Marcador de contenido"/>
          <p:cNvSpPr txBox="1">
            <a:spLocks/>
          </p:cNvSpPr>
          <p:nvPr/>
        </p:nvSpPr>
        <p:spPr bwMode="auto">
          <a:xfrm>
            <a:off x="462980" y="1350838"/>
            <a:ext cx="6264696" cy="402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err="1" smtClean="0"/>
              <a:t>Mieloesclerosis</a:t>
            </a:r>
            <a:endParaRPr lang="es-ES" dirty="0" smtClean="0"/>
          </a:p>
          <a:p>
            <a:r>
              <a:rPr lang="es-ES" dirty="0" err="1" smtClean="0"/>
              <a:t>Metaplasia</a:t>
            </a:r>
            <a:r>
              <a:rPr lang="es-ES" dirty="0" smtClean="0"/>
              <a:t> </a:t>
            </a:r>
            <a:r>
              <a:rPr lang="es-ES" dirty="0" err="1" smtClean="0"/>
              <a:t>agnogénica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</a:t>
            </a:r>
          </a:p>
          <a:p>
            <a:pPr lvl="2"/>
            <a:r>
              <a:rPr lang="es-ES" dirty="0"/>
              <a:t>A</a:t>
            </a:r>
            <a:r>
              <a:rPr lang="es-ES" dirty="0" smtClean="0"/>
              <a:t>umento del tamaño del bazo.</a:t>
            </a:r>
          </a:p>
          <a:p>
            <a:pPr lvl="2"/>
            <a:r>
              <a:rPr lang="es-ES" dirty="0" smtClean="0"/>
              <a:t>Hemopoyesis </a:t>
            </a:r>
            <a:r>
              <a:rPr lang="es-ES" dirty="0" err="1" smtClean="0"/>
              <a:t>extramedular</a:t>
            </a:r>
            <a:endParaRPr lang="es-ES" dirty="0" smtClean="0"/>
          </a:p>
          <a:p>
            <a:pPr lvl="2"/>
            <a:r>
              <a:rPr lang="es-ES" dirty="0" smtClean="0"/>
              <a:t>Precursores en sangre periférica</a:t>
            </a:r>
          </a:p>
          <a:p>
            <a:pPr lvl="2"/>
            <a:r>
              <a:rPr lang="es-ES" dirty="0" smtClean="0"/>
              <a:t>Aumento de las fibras de colágeno </a:t>
            </a:r>
          </a:p>
          <a:p>
            <a:pPr marL="671512" lvl="2" indent="0">
              <a:buNone/>
            </a:pPr>
            <a:r>
              <a:rPr lang="es-ES" dirty="0" smtClean="0"/>
              <a:t>en médula ósea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7636" y="3501008"/>
            <a:ext cx="3270115" cy="256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err="1" smtClean="0">
                <a:solidFill>
                  <a:srgbClr val="003399"/>
                </a:solidFill>
                <a:latin typeface="Arial" charset="0"/>
              </a:rPr>
              <a:t>Mielofibrosis</a:t>
            </a:r>
            <a:endParaRPr lang="es-ES" dirty="0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514350" y="1600200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Enfermedad crónica</a:t>
            </a:r>
          </a:p>
          <a:p>
            <a:r>
              <a:rPr lang="es-ES" dirty="0" smtClean="0"/>
              <a:t>Enfermedad muy rara</a:t>
            </a:r>
          </a:p>
          <a:p>
            <a:r>
              <a:rPr lang="es-ES" dirty="0" smtClean="0"/>
              <a:t>Se diagnostica 1 caso/300.000h/año</a:t>
            </a:r>
          </a:p>
          <a:p>
            <a:r>
              <a:rPr lang="es-ES" dirty="0" smtClean="0"/>
              <a:t>Aparece en &gt;50años</a:t>
            </a:r>
          </a:p>
          <a:p>
            <a:r>
              <a:rPr lang="es-ES" dirty="0" smtClean="0"/>
              <a:t>Se </a:t>
            </a:r>
            <a:r>
              <a:rPr lang="es-ES" dirty="0"/>
              <a:t>ha </a:t>
            </a:r>
            <a:r>
              <a:rPr lang="es-ES" dirty="0" smtClean="0"/>
              <a:t>observado </a:t>
            </a:r>
            <a:r>
              <a:rPr lang="es-ES" dirty="0"/>
              <a:t>la mutación </a:t>
            </a:r>
            <a:r>
              <a:rPr lang="es-ES" dirty="0" smtClean="0"/>
              <a:t>en </a:t>
            </a:r>
            <a:r>
              <a:rPr lang="es-ES" dirty="0"/>
              <a:t>JAK </a:t>
            </a:r>
            <a:r>
              <a:rPr lang="es-ES" dirty="0" smtClean="0"/>
              <a:t>2 (V617F) </a:t>
            </a:r>
            <a:r>
              <a:rPr lang="es-ES" dirty="0"/>
              <a:t>en </a:t>
            </a:r>
            <a:r>
              <a:rPr lang="es-ES" dirty="0" smtClean="0"/>
              <a:t>el 50</a:t>
            </a:r>
            <a:r>
              <a:rPr lang="es-ES" dirty="0"/>
              <a:t>% de los casos y </a:t>
            </a:r>
            <a:r>
              <a:rPr lang="es-ES" dirty="0" smtClean="0"/>
              <a:t>en el </a:t>
            </a:r>
            <a:r>
              <a:rPr lang="es-ES" dirty="0"/>
              <a:t>4% </a:t>
            </a:r>
            <a:r>
              <a:rPr lang="es-ES" dirty="0" smtClean="0"/>
              <a:t>mutaciones </a:t>
            </a:r>
            <a:r>
              <a:rPr lang="es-ES" dirty="0"/>
              <a:t>somáticas activadoras del </a:t>
            </a:r>
            <a:r>
              <a:rPr lang="es-ES" dirty="0" smtClean="0"/>
              <a:t>MPL </a:t>
            </a:r>
            <a:r>
              <a:rPr lang="es-ES" dirty="0"/>
              <a:t>(MPL W515K/L)</a:t>
            </a:r>
          </a:p>
          <a:p>
            <a:r>
              <a:rPr lang="es-ES" dirty="0" smtClean="0"/>
              <a:t>Fibrosis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err="1" smtClean="0">
                <a:solidFill>
                  <a:srgbClr val="003399"/>
                </a:solidFill>
                <a:latin typeface="Arial" charset="0"/>
              </a:rPr>
              <a:t>Mielofibrosis</a:t>
            </a:r>
            <a:endParaRPr lang="es-ES" dirty="0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90972" y="1199649"/>
            <a:ext cx="95770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Los pacientes pueden estar asintomáticos durante </a:t>
            </a:r>
            <a:r>
              <a:rPr lang="es-ES" sz="2400" dirty="0" smtClean="0"/>
              <a:t>algunos años. </a:t>
            </a:r>
            <a:r>
              <a:rPr lang="es-ES" sz="2400" dirty="0"/>
              <a:t>P</a:t>
            </a:r>
            <a:r>
              <a:rPr lang="es-ES" sz="2400" dirty="0" smtClean="0"/>
              <a:t>uede </a:t>
            </a:r>
            <a:r>
              <a:rPr lang="es-ES" sz="2400" dirty="0"/>
              <a:t>ser hallazgo casual </a:t>
            </a:r>
            <a:r>
              <a:rPr lang="es-ES" sz="2400" dirty="0" smtClean="0"/>
              <a:t>por </a:t>
            </a:r>
            <a:r>
              <a:rPr lang="es-ES" sz="2400" dirty="0"/>
              <a:t>anemia o esplenomegalia</a:t>
            </a:r>
            <a:r>
              <a:rPr lang="es-ES" sz="2400" dirty="0" smtClean="0"/>
              <a:t>.</a:t>
            </a:r>
          </a:p>
          <a:p>
            <a:endParaRPr lang="es-ES" sz="2400" dirty="0"/>
          </a:p>
          <a:p>
            <a:r>
              <a:rPr lang="es-ES" sz="2400" dirty="0" smtClean="0"/>
              <a:t>Cansancio </a:t>
            </a:r>
            <a:r>
              <a:rPr lang="es-ES" sz="2400" dirty="0"/>
              <a:t>y debilidad (secundaria a la anemia) </a:t>
            </a:r>
            <a:r>
              <a:rPr lang="es-ES" sz="2400" dirty="0" smtClean="0"/>
              <a:t>son los </a:t>
            </a:r>
            <a:r>
              <a:rPr lang="es-ES" sz="2400" dirty="0"/>
              <a:t>motivos de </a:t>
            </a:r>
            <a:r>
              <a:rPr lang="es-ES" sz="2400" dirty="0" smtClean="0"/>
              <a:t>consulta mas frecuentes</a:t>
            </a:r>
            <a:r>
              <a:rPr lang="es-ES" sz="2400" dirty="0"/>
              <a:t>.</a:t>
            </a:r>
            <a:endParaRPr lang="es-ES" sz="2400" dirty="0" smtClean="0"/>
          </a:p>
          <a:p>
            <a:endParaRPr lang="es-ES" sz="2400" dirty="0"/>
          </a:p>
          <a:p>
            <a:r>
              <a:rPr lang="es-ES" sz="2400" dirty="0" smtClean="0"/>
              <a:t>Otros síntomas sangrado </a:t>
            </a:r>
            <a:r>
              <a:rPr lang="es-ES" sz="2400" dirty="0"/>
              <a:t>inusual</a:t>
            </a:r>
            <a:r>
              <a:rPr lang="es-ES" sz="2400" dirty="0" smtClean="0"/>
              <a:t>.</a:t>
            </a:r>
          </a:p>
          <a:p>
            <a:endParaRPr lang="es-ES" sz="2400" dirty="0"/>
          </a:p>
          <a:p>
            <a:r>
              <a:rPr lang="es-ES" sz="2400" dirty="0" smtClean="0"/>
              <a:t>Sensación de saciedad </a:t>
            </a:r>
            <a:r>
              <a:rPr lang="es-ES" sz="2400" dirty="0"/>
              <a:t>temprana, </a:t>
            </a:r>
            <a:r>
              <a:rPr lang="es-ES" sz="2400" dirty="0" smtClean="0"/>
              <a:t>con </a:t>
            </a:r>
            <a:r>
              <a:rPr lang="es-ES" sz="2400" dirty="0"/>
              <a:t>pérdida de </a:t>
            </a:r>
            <a:r>
              <a:rPr lang="es-ES" sz="2400" dirty="0" smtClean="0"/>
              <a:t>peso, </a:t>
            </a:r>
            <a:r>
              <a:rPr lang="es-ES" sz="2400" dirty="0"/>
              <a:t>y distensión abdominal debido a la esplenomegalia. </a:t>
            </a:r>
            <a:endParaRPr lang="es-ES" sz="2400" dirty="0" smtClean="0"/>
          </a:p>
          <a:p>
            <a:endParaRPr lang="es-ES" sz="2400" dirty="0" smtClean="0"/>
          </a:p>
          <a:p>
            <a:r>
              <a:rPr lang="es-ES" sz="2400" dirty="0" err="1" smtClean="0"/>
              <a:t>Tambien</a:t>
            </a:r>
            <a:r>
              <a:rPr lang="es-ES" sz="2400" dirty="0" smtClean="0"/>
              <a:t> pueden tener </a:t>
            </a:r>
            <a:r>
              <a:rPr lang="es-ES" sz="2400" dirty="0"/>
              <a:t>síntomas </a:t>
            </a:r>
            <a:r>
              <a:rPr lang="es-ES" sz="2400" dirty="0" smtClean="0"/>
              <a:t>generales: </a:t>
            </a:r>
            <a:r>
              <a:rPr lang="es-ES" sz="2400" dirty="0"/>
              <a:t>dolor de huesos, sudoración nocturna y fiebre.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err="1" smtClean="0">
                <a:solidFill>
                  <a:srgbClr val="003399"/>
                </a:solidFill>
                <a:latin typeface="Arial" charset="0"/>
              </a:rPr>
              <a:t>Mielofibrosis</a:t>
            </a:r>
            <a:endParaRPr lang="es-ES" dirty="0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23020" y="1484784"/>
            <a:ext cx="80082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hlinkClick r:id="rId2"/>
              </a:rPr>
              <a:t>Esplenomegalia masiva</a:t>
            </a:r>
            <a:endParaRPr lang="es-ES" sz="3200" dirty="0"/>
          </a:p>
          <a:p>
            <a:r>
              <a:rPr lang="es-ES" sz="3200" b="1" dirty="0">
                <a:hlinkClick r:id="rId3"/>
              </a:rPr>
              <a:t>La hipertensión portal</a:t>
            </a:r>
            <a:r>
              <a:rPr lang="es-ES" sz="3200" dirty="0"/>
              <a:t> y hepatomegalia</a:t>
            </a:r>
          </a:p>
          <a:p>
            <a:r>
              <a:rPr lang="es-ES" sz="3200" dirty="0"/>
              <a:t>Infecciones</a:t>
            </a:r>
          </a:p>
          <a:p>
            <a:r>
              <a:rPr lang="es-ES" sz="3200" b="1" dirty="0">
                <a:hlinkClick r:id="rId4"/>
              </a:rPr>
              <a:t>Hiperuricemia</a:t>
            </a:r>
            <a:r>
              <a:rPr lang="es-ES" sz="3200" dirty="0"/>
              <a:t> (</a:t>
            </a:r>
            <a:r>
              <a:rPr lang="es-ES" sz="3200" dirty="0" smtClean="0"/>
              <a:t>puede dar cálculos </a:t>
            </a:r>
            <a:r>
              <a:rPr lang="es-ES" sz="3200" dirty="0"/>
              <a:t>renales) </a:t>
            </a:r>
            <a:r>
              <a:rPr lang="es-ES" sz="3200" dirty="0" smtClean="0"/>
              <a:t>/ </a:t>
            </a:r>
            <a:r>
              <a:rPr lang="es-ES" sz="3200" b="1" dirty="0" smtClean="0">
                <a:hlinkClick r:id="rId5"/>
              </a:rPr>
              <a:t>la </a:t>
            </a:r>
            <a:r>
              <a:rPr lang="es-ES" sz="3200" b="1" dirty="0">
                <a:hlinkClick r:id="rId5"/>
              </a:rPr>
              <a:t>gota</a:t>
            </a:r>
            <a:endParaRPr lang="es-ES" sz="3200" dirty="0"/>
          </a:p>
          <a:p>
            <a:r>
              <a:rPr lang="es-ES" sz="3200" b="1" dirty="0">
                <a:hlinkClick r:id="rId6"/>
              </a:rPr>
              <a:t>Caquexia</a:t>
            </a:r>
            <a:endParaRPr lang="es-ES" sz="3200" dirty="0"/>
          </a:p>
          <a:p>
            <a:r>
              <a:rPr lang="es-ES" sz="3200" b="1" u="sng" dirty="0" err="1">
                <a:hlinkClick r:id="rId7"/>
              </a:rPr>
              <a:t>Amiloidosis</a:t>
            </a:r>
            <a:endParaRPr lang="es-ES" sz="3200" u="sng" dirty="0"/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9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dirty="0" err="1" smtClean="0">
                <a:solidFill>
                  <a:srgbClr val="003399"/>
                </a:solidFill>
                <a:latin typeface="Arial" charset="0"/>
              </a:rPr>
              <a:t>Mielofibrosis</a:t>
            </a:r>
            <a:endParaRPr lang="es-ES" dirty="0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514350" y="1600200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Causa desconocida</a:t>
            </a:r>
          </a:p>
          <a:p>
            <a:r>
              <a:rPr lang="es-ES" dirty="0" smtClean="0"/>
              <a:t>Proliferación reactiva de las células del estroma</a:t>
            </a:r>
          </a:p>
          <a:p>
            <a:r>
              <a:rPr lang="es-ES" dirty="0" smtClean="0"/>
              <a:t>La tercera parte de los pacientes han sufrido antes una PV o una TE</a:t>
            </a:r>
          </a:p>
          <a:p>
            <a:r>
              <a:rPr lang="es-ES" dirty="0" smtClean="0"/>
              <a:t>Aparece en &gt;50años</a:t>
            </a:r>
          </a:p>
          <a:p>
            <a:r>
              <a:rPr lang="es-ES" dirty="0" smtClean="0"/>
              <a:t>Afecta a los dos sexos por igual</a:t>
            </a: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0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" y="277813"/>
            <a:ext cx="9772650" cy="1139825"/>
          </a:xfrm>
        </p:spPr>
        <p:txBody>
          <a:bodyPr/>
          <a:lstStyle/>
          <a:p>
            <a:r>
              <a:rPr lang="es-ES" dirty="0" smtClean="0">
                <a:solidFill>
                  <a:srgbClr val="002060"/>
                </a:solidFill>
                <a:latin typeface="Arial"/>
              </a:rPr>
              <a:t>Neoplasias </a:t>
            </a:r>
            <a:r>
              <a:rPr lang="es-ES" dirty="0" err="1" smtClean="0">
                <a:solidFill>
                  <a:srgbClr val="002060"/>
                </a:solidFill>
                <a:latin typeface="Arial"/>
              </a:rPr>
              <a:t>mieloproliferativas</a:t>
            </a:r>
            <a:r>
              <a:rPr lang="es-ES" dirty="0" smtClean="0">
                <a:solidFill>
                  <a:srgbClr val="002060"/>
                </a:solidFill>
                <a:latin typeface="Arial"/>
              </a:rPr>
              <a:t> crónicas</a:t>
            </a:r>
            <a:endParaRPr lang="es-ES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4350" y="1600200"/>
            <a:ext cx="9525694" cy="4530725"/>
          </a:xfrm>
        </p:spPr>
        <p:txBody>
          <a:bodyPr/>
          <a:lstStyle/>
          <a:p>
            <a:r>
              <a:rPr lang="es-ES" dirty="0" smtClean="0"/>
              <a:t>Leucemia mieloide </a:t>
            </a:r>
            <a:r>
              <a:rPr lang="es-ES" dirty="0" err="1" smtClean="0"/>
              <a:t>cronica</a:t>
            </a:r>
            <a:r>
              <a:rPr lang="es-ES" dirty="0" smtClean="0"/>
              <a:t> Phi+ BCR/ABL1+ </a:t>
            </a:r>
          </a:p>
          <a:p>
            <a:r>
              <a:rPr lang="es-ES" dirty="0" smtClean="0"/>
              <a:t>Leucemia </a:t>
            </a:r>
            <a:r>
              <a:rPr lang="es-ES" dirty="0" err="1" smtClean="0"/>
              <a:t>neutrofilica</a:t>
            </a:r>
            <a:r>
              <a:rPr lang="es-ES" dirty="0" smtClean="0"/>
              <a:t> </a:t>
            </a:r>
            <a:r>
              <a:rPr lang="es-ES" dirty="0" err="1" smtClean="0"/>
              <a:t>cronica</a:t>
            </a:r>
            <a:endParaRPr lang="es-ES" dirty="0" smtClean="0"/>
          </a:p>
          <a:p>
            <a:r>
              <a:rPr lang="es-ES" dirty="0" err="1" smtClean="0"/>
              <a:t>Policitemia</a:t>
            </a:r>
            <a:r>
              <a:rPr lang="es-ES" dirty="0" smtClean="0"/>
              <a:t> vera </a:t>
            </a:r>
          </a:p>
          <a:p>
            <a:r>
              <a:rPr lang="es-ES" dirty="0" err="1" smtClean="0"/>
              <a:t>Mielofibrosis</a:t>
            </a:r>
            <a:r>
              <a:rPr lang="es-ES" dirty="0" smtClean="0"/>
              <a:t> primaria </a:t>
            </a:r>
          </a:p>
          <a:p>
            <a:r>
              <a:rPr lang="es-ES" dirty="0" err="1" smtClean="0"/>
              <a:t>Trombocitemia</a:t>
            </a:r>
            <a:r>
              <a:rPr lang="es-ES" dirty="0" smtClean="0"/>
              <a:t> esencial </a:t>
            </a:r>
          </a:p>
          <a:p>
            <a:r>
              <a:rPr lang="es-ES" dirty="0" smtClean="0"/>
              <a:t>Leucemia </a:t>
            </a:r>
            <a:r>
              <a:rPr lang="es-ES" dirty="0" err="1" smtClean="0"/>
              <a:t>eosinofilica</a:t>
            </a:r>
            <a:r>
              <a:rPr lang="es-ES" dirty="0" smtClean="0"/>
              <a:t> </a:t>
            </a:r>
            <a:r>
              <a:rPr lang="es-ES" dirty="0" err="1" smtClean="0"/>
              <a:t>cronica</a:t>
            </a:r>
            <a:endParaRPr lang="es-ES" dirty="0" smtClean="0"/>
          </a:p>
          <a:p>
            <a:r>
              <a:rPr lang="es-ES" dirty="0" err="1" smtClean="0"/>
              <a:t>Mastocitosis</a:t>
            </a:r>
            <a:r>
              <a:rPr lang="es-ES" dirty="0" smtClean="0"/>
              <a:t> </a:t>
            </a:r>
          </a:p>
          <a:p>
            <a:r>
              <a:rPr lang="es-ES" dirty="0" smtClean="0"/>
              <a:t>Neoplasia </a:t>
            </a:r>
            <a:r>
              <a:rPr lang="es-ES" dirty="0" err="1" smtClean="0"/>
              <a:t>mieloproliferativa</a:t>
            </a:r>
            <a:r>
              <a:rPr lang="es-ES" dirty="0" smtClean="0"/>
              <a:t>, inclasificable</a:t>
            </a:r>
            <a:endParaRPr lang="es-ES" dirty="0"/>
          </a:p>
        </p:txBody>
      </p:sp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51012" y="623731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OMS. 2008</a:t>
            </a:r>
            <a:endParaRPr lang="es-E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0932" y="1412775"/>
            <a:ext cx="6448628" cy="4248473"/>
          </a:xfr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66750" y="430213"/>
            <a:ext cx="92583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s-ES" dirty="0" err="1" smtClean="0">
                <a:solidFill>
                  <a:srgbClr val="003399"/>
                </a:solidFill>
                <a:latin typeface="Arial" charset="0"/>
              </a:rPr>
              <a:t>Mielofibrosis</a:t>
            </a:r>
            <a:r>
              <a:rPr lang="es-ES" dirty="0" smtClean="0">
                <a:solidFill>
                  <a:srgbClr val="003399"/>
                </a:solidFill>
                <a:latin typeface="Arial" charset="0"/>
              </a:rPr>
              <a:t>. Sangre periférica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159724" y="1340768"/>
            <a:ext cx="29832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/>
              <a:t>Anemia</a:t>
            </a:r>
            <a:endParaRPr lang="es-ES" sz="3200" dirty="0"/>
          </a:p>
          <a:p>
            <a:r>
              <a:rPr lang="es-ES" sz="3200" b="1" dirty="0" smtClean="0"/>
              <a:t>Leucocitosis</a:t>
            </a:r>
          </a:p>
          <a:p>
            <a:r>
              <a:rPr lang="es-ES" sz="3200" b="1" dirty="0" err="1" smtClean="0"/>
              <a:t>Trombocitosis</a:t>
            </a:r>
            <a:endParaRPr lang="es-ES" sz="3200" dirty="0"/>
          </a:p>
          <a:p>
            <a:r>
              <a:rPr lang="es-ES" sz="3200" b="1" dirty="0" err="1" smtClean="0"/>
              <a:t>Poiquilocitos</a:t>
            </a:r>
            <a:endParaRPr lang="es-ES" sz="3200" b="1" dirty="0" smtClean="0"/>
          </a:p>
          <a:p>
            <a:r>
              <a:rPr lang="es-ES" sz="3200" b="1" dirty="0" smtClean="0"/>
              <a:t>Hematíes en </a:t>
            </a:r>
          </a:p>
          <a:p>
            <a:r>
              <a:rPr lang="es-ES" sz="3200" b="1" dirty="0"/>
              <a:t>l</a:t>
            </a:r>
            <a:r>
              <a:rPr lang="es-ES" sz="3200" b="1" dirty="0" smtClean="0"/>
              <a:t>ágrima</a:t>
            </a:r>
          </a:p>
          <a:p>
            <a:r>
              <a:rPr lang="es-ES" sz="3200" b="1" dirty="0" smtClean="0"/>
              <a:t>Precursores</a:t>
            </a:r>
          </a:p>
          <a:p>
            <a:r>
              <a:rPr lang="es-ES" sz="3200" b="1" dirty="0" smtClean="0"/>
              <a:t>circulantes</a:t>
            </a:r>
            <a:endParaRPr lang="es-ES" sz="3200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1451" y="4005064"/>
            <a:ext cx="237626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448" t="17344" r="31101" b="12766"/>
          <a:stretch>
            <a:fillRect/>
          </a:stretch>
        </p:blipFill>
        <p:spPr bwMode="auto">
          <a:xfrm>
            <a:off x="751012" y="432549"/>
            <a:ext cx="7925444" cy="551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1895" t="17344" r="31655" b="12766"/>
          <a:stretch>
            <a:fillRect/>
          </a:stretch>
        </p:blipFill>
        <p:spPr bwMode="auto">
          <a:xfrm>
            <a:off x="638943" y="323126"/>
            <a:ext cx="8392989" cy="58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66750" y="430213"/>
            <a:ext cx="92583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s-ES" dirty="0" err="1" smtClean="0">
                <a:solidFill>
                  <a:srgbClr val="003399"/>
                </a:solidFill>
                <a:latin typeface="Arial" charset="0"/>
              </a:rPr>
              <a:t>Mielofibrosis</a:t>
            </a:r>
            <a:r>
              <a:rPr lang="es-ES" dirty="0" smtClean="0">
                <a:solidFill>
                  <a:srgbClr val="003399"/>
                </a:solidFill>
                <a:latin typeface="Arial" charset="0"/>
              </a:rPr>
              <a:t>. Bioquímica</a:t>
            </a:r>
          </a:p>
        </p:txBody>
      </p:sp>
      <p:sp>
        <p:nvSpPr>
          <p:cNvPr id="1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14350" y="1600200"/>
            <a:ext cx="9165654" cy="4338081"/>
          </a:xfrm>
        </p:spPr>
        <p:txBody>
          <a:bodyPr/>
          <a:lstStyle/>
          <a:p>
            <a:r>
              <a:rPr lang="es-ES" dirty="0" smtClean="0"/>
              <a:t>Aumento de LDH</a:t>
            </a:r>
          </a:p>
          <a:p>
            <a:r>
              <a:rPr lang="es-ES" dirty="0" smtClean="0"/>
              <a:t>Alteración en enzimas hepáticas</a:t>
            </a:r>
          </a:p>
          <a:p>
            <a:r>
              <a:rPr lang="es-ES" dirty="0" smtClean="0"/>
              <a:t>Disminución de vitamina B12 y/o ácido fólico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4648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7813"/>
            <a:ext cx="9258300" cy="774923"/>
          </a:xfrm>
        </p:spPr>
        <p:txBody>
          <a:bodyPr/>
          <a:lstStyle/>
          <a:p>
            <a:pPr eaLnBrk="1" hangingPunct="1"/>
            <a:r>
              <a:rPr lang="es-ES" sz="3600" dirty="0" err="1" smtClean="0">
                <a:solidFill>
                  <a:srgbClr val="003399"/>
                </a:solidFill>
                <a:latin typeface="Arial" charset="0"/>
              </a:rPr>
              <a:t>Trombocitemia</a:t>
            </a:r>
            <a:r>
              <a:rPr lang="es-ES" sz="3600" dirty="0" smtClean="0">
                <a:solidFill>
                  <a:srgbClr val="003399"/>
                </a:solidFill>
                <a:latin typeface="Arial" charset="0"/>
              </a:rPr>
              <a:t> Esencial. Pronóstico</a:t>
            </a:r>
          </a:p>
        </p:txBody>
      </p:sp>
      <p:sp>
        <p:nvSpPr>
          <p:cNvPr id="9" name="1 Marcador de contenido"/>
          <p:cNvSpPr txBox="1">
            <a:spLocks/>
          </p:cNvSpPr>
          <p:nvPr/>
        </p:nvSpPr>
        <p:spPr bwMode="auto">
          <a:xfrm>
            <a:off x="514350" y="2066627"/>
            <a:ext cx="92583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dirty="0" smtClean="0"/>
              <a:t>Mediana de supervivencia 5 años</a:t>
            </a:r>
          </a:p>
          <a:p>
            <a:r>
              <a:rPr lang="es-ES" dirty="0" smtClean="0"/>
              <a:t>Trombosis y hemorragia son las mayores causas de </a:t>
            </a:r>
            <a:r>
              <a:rPr lang="es-ES" dirty="0" err="1" smtClean="0"/>
              <a:t>morbi</a:t>
            </a:r>
            <a:r>
              <a:rPr lang="es-ES" dirty="0" smtClean="0"/>
              <a:t>-mortalidad</a:t>
            </a:r>
          </a:p>
          <a:p>
            <a:r>
              <a:rPr lang="es-ES" dirty="0" smtClean="0"/>
              <a:t>El 20% se transforman a leucemia aguda</a:t>
            </a: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7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Mielofibrosis</a:t>
            </a:r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Neoplasias </a:t>
            </a:r>
            <a:r>
              <a:rPr lang="es-ES_tradnl" dirty="0" err="1" smtClean="0"/>
              <a:t>Mieloproliferativas</a:t>
            </a:r>
            <a:r>
              <a:rPr lang="es-ES_tradnl" dirty="0" smtClean="0"/>
              <a:t> Crónicas.</a:t>
            </a:r>
          </a:p>
          <a:p>
            <a:r>
              <a:rPr lang="es-ES_tradnl" dirty="0" smtClean="0"/>
              <a:t>Mutaciones genéticas.</a:t>
            </a:r>
          </a:p>
          <a:p>
            <a:r>
              <a:rPr lang="es-ES_tradnl" dirty="0" smtClean="0"/>
              <a:t>3 clásicas (solapamiento): 65-70 años.</a:t>
            </a:r>
          </a:p>
          <a:p>
            <a:pPr lvl="1"/>
            <a:r>
              <a:rPr lang="es-ES_tradnl" dirty="0" err="1" smtClean="0"/>
              <a:t>Trombocitemia</a:t>
            </a:r>
            <a:r>
              <a:rPr lang="es-ES_tradnl" dirty="0" smtClean="0"/>
              <a:t> esencial: 0,38 – 1,7 / 100.000 </a:t>
            </a:r>
            <a:r>
              <a:rPr lang="es-ES_tradnl" dirty="0" err="1" smtClean="0"/>
              <a:t>hts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 smtClean="0"/>
              <a:t>Policitemia</a:t>
            </a:r>
            <a:r>
              <a:rPr lang="es-ES_tradnl" dirty="0" smtClean="0"/>
              <a:t> Vera: 0,4-2,8 / 100.000 </a:t>
            </a:r>
            <a:r>
              <a:rPr lang="es-ES_tradnl" dirty="0" err="1" smtClean="0"/>
              <a:t>hts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 smtClean="0"/>
              <a:t>Mielofibrosis</a:t>
            </a:r>
            <a:r>
              <a:rPr lang="es-ES_tradnl" dirty="0" smtClean="0"/>
              <a:t> Primaria: 0,1-1,0/100.000 </a:t>
            </a:r>
            <a:r>
              <a:rPr lang="es-ES_tradnl" dirty="0" err="1" smtClean="0"/>
              <a:t>hts</a:t>
            </a:r>
            <a:r>
              <a:rPr lang="es-ES_tradnl" dirty="0" smtClean="0"/>
              <a:t>.</a:t>
            </a:r>
            <a:endParaRPr lang="es-ES_tradnl" dirty="0"/>
          </a:p>
          <a:p>
            <a:r>
              <a:rPr lang="es-ES_tradnl" dirty="0" smtClean="0"/>
              <a:t>Alta supervivencia (~ medianas 10-20 años).</a:t>
            </a:r>
          </a:p>
          <a:p>
            <a:r>
              <a:rPr lang="es-ES_tradnl" dirty="0" smtClean="0"/>
              <a:t>Boom de nuevos medicamentos, demostrar mejoría en la supervivencia.</a:t>
            </a:r>
          </a:p>
          <a:p>
            <a:endParaRPr lang="es-ES_tradnl" dirty="0"/>
          </a:p>
        </p:txBody>
      </p:sp>
      <p:sp>
        <p:nvSpPr>
          <p:cNvPr id="3" name="TextBox 2"/>
          <p:cNvSpPr txBox="1"/>
          <p:nvPr/>
        </p:nvSpPr>
        <p:spPr>
          <a:xfrm>
            <a:off x="6194165" y="6455621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err="1" smtClean="0"/>
              <a:t>Moulard</a:t>
            </a:r>
            <a:r>
              <a:rPr lang="es-ES_tradnl" sz="1600" dirty="0" smtClean="0"/>
              <a:t> O et al. </a:t>
            </a:r>
            <a:r>
              <a:rPr lang="es-ES_tradnl" sz="1600" dirty="0"/>
              <a:t>2014</a:t>
            </a:r>
          </a:p>
        </p:txBody>
      </p:sp>
      <p:pic>
        <p:nvPicPr>
          <p:cNvPr id="5" name="Picture 4" descr="olbannerlef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72" y="6399695"/>
            <a:ext cx="1959428" cy="403876"/>
          </a:xfrm>
          <a:prstGeom prst="rect">
            <a:avLst/>
          </a:prstGeom>
        </p:spPr>
      </p:pic>
      <p:pic>
        <p:nvPicPr>
          <p:cNvPr id="6" name="Picture 5" descr="F3.lar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463087"/>
            <a:ext cx="9017453" cy="4663077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1020"/>
            <a:ext cx="1561466" cy="376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7827" y="6481020"/>
            <a:ext cx="2371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smtClean="0"/>
              <a:t>Cervantes J, et al. 2008</a:t>
            </a:r>
            <a:endParaRPr lang="es-ES_tradnl" sz="1600" dirty="0"/>
          </a:p>
        </p:txBody>
      </p:sp>
    </p:spTree>
    <p:extLst>
      <p:ext uri="{BB962C8B-B14F-4D97-AF65-F5344CB8AC3E}">
        <p14:creationId xmlns="" xmlns:p14="http://schemas.microsoft.com/office/powerpoint/2010/main" val="225912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altLang="it-IT" sz="4000" dirty="0" err="1" smtClean="0">
                <a:solidFill>
                  <a:srgbClr val="002060"/>
                </a:solidFill>
              </a:rPr>
              <a:t>Mielofibrosis</a:t>
            </a:r>
            <a:r>
              <a:rPr lang="en-US" altLang="it-IT" sz="4000" dirty="0" smtClean="0">
                <a:solidFill>
                  <a:srgbClr val="002060"/>
                </a:solidFill>
              </a:rPr>
              <a:t>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Tratamiento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pic>
        <p:nvPicPr>
          <p:cNvPr id="1065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100" y="4003628"/>
            <a:ext cx="34172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rgbClr val="CC9900"/>
                </a:solidFill>
              </a:rPr>
              <a:t>Noviembre </a:t>
            </a:r>
            <a:r>
              <a:rPr lang="es-ES" dirty="0" smtClean="0">
                <a:solidFill>
                  <a:srgbClr val="CC9900"/>
                </a:solidFill>
              </a:rPr>
              <a:t>2015</a:t>
            </a:r>
            <a:endParaRPr lang="es-ES" dirty="0">
              <a:solidFill>
                <a:srgbClr val="CC9900"/>
              </a:solidFill>
            </a:endParaRPr>
          </a:p>
        </p:txBody>
      </p:sp>
      <p:pic>
        <p:nvPicPr>
          <p:cNvPr id="107524" name="Picture 4" descr="http://www.gayatlacomulco.com/blackboard/courses/gi_2k8/img-prod/APOTEX/thumbnails/alopurinol_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7262" y="1241004"/>
            <a:ext cx="14954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https://encrypted-tbn3.google.com/images?q=tbn:ANd9GcRd8F3mVR-3DanbRnmP50vStt_knXX5_KgTgro8H6E3tqjiLhAOy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4649" y="2290390"/>
            <a:ext cx="13620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528" name="Picture 8" descr="http://2.bp.blogspot.com/_4ww6723C4UE/S_bMO4HqsVI/AAAAAAAAADU/iXMOuAz37Ic/s1600/34-vitamina-b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0249" y="1287719"/>
            <a:ext cx="1195276" cy="149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425" y="4007322"/>
            <a:ext cx="148590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33" name="Picture 13" descr="http://2.bp.blogspot.com/_uD_zDBqR-NM/Sh2DgxJ_-aI/AAAAAAAAAJo/xdz80Gsczzo/s400/radioterapia-guia_clip_image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2325" y="3845361"/>
            <a:ext cx="2619127" cy="22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537" name="Picture 17" descr="https://encrypted-tbn3.google.com/images?q=tbn:ANd9GcT9eOOJao-vvCinWVJgnYlKQO9bgHFbDXmX1yG1yRr8jkEuVtGZ9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6761" y="4132733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539" name="Picture 19" descr="http://demedicina.com/wp-content/uploads/corticoides_thum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7163" y="1507416"/>
            <a:ext cx="2442241" cy="208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087" y="1415626"/>
            <a:ext cx="2725165" cy="222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2" name="Picture 2" descr="http://www.veracruzenlanoticia.com/wp-content/uploads/2011/05/Transfusion-Sanguine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3380" y="1415626"/>
            <a:ext cx="3211870" cy="22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8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altLang="it-IT" sz="4000" dirty="0" err="1" smtClean="0">
                <a:solidFill>
                  <a:srgbClr val="002060"/>
                </a:solidFill>
              </a:rPr>
              <a:t>Mielofibrosis</a:t>
            </a:r>
            <a:r>
              <a:rPr lang="en-US" altLang="it-IT" sz="4000" dirty="0" smtClean="0">
                <a:solidFill>
                  <a:srgbClr val="002060"/>
                </a:solidFill>
              </a:rPr>
              <a:t>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Tratamiento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pic>
        <p:nvPicPr>
          <p:cNvPr id="111618" name="Picture 2" descr="http://www.drugdevelopment-technology.com/projects/ruxolitinib-treatmen/images/2-ruxolitinib-treatm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073" y="1513427"/>
            <a:ext cx="3181292" cy="238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AQEBUUERQVFRMVFxYYFRYYFxgVFxcYExgYFxoYFxUXHCYeGBkjHBgYIC8gIycpLCwsGB8xNTAqNSYrLCkBCQoKDgwOGg8PGiokHyUvKiwsKi0sKSwtLCwsLCwvLCwqLCw2LCwsLCwsKSwsKSwsLCwsKSwsLCksKSwsLCksLP/AABEIANYA7AMBIgACEQEDEQH/xAAbAAEAAgMBAQAAAAAAAAAAAAAABQYDBAcCAf/EAFAQAAIBAgQCBQYICQoEBwEAAAECEQADBBIhMQVBBhMiUWEyQnGBkaEHIzNSU5Kx0RUWYnJzgrLB0hQXJDSDk6Kz4fBDVHSjRGPCw9Pi8TX/xAAZAQEAAwEBAAAAAAAAAAAAAAAAAQIDBAX/xAAxEQACAgEDAwEGBQQDAAAAAAAAAQIRAxIhMQRBURMiMmFxgZEUFbHB8DNS4fEjYtH/2gAMAwEAAhEDEQA/AO40pSgFKUoBSlY8RcCoxLBYB7TbDxMkaeugI3jnHOp7FuGvMJAPkoNs7x5vcN2IgRBIgeH8Uu4dyzM91GM3QTmafn2xy8bY0gdkAiGjbuEvpcZHeL3lOSM3WkkDrAY1QjSB5OiwIFZL4u5eyygxqT6PZ7RUgv2HxC3FDoQysAVYGQQeYNZKqPQy7cLtBAssuYKTBdwRmuou4QyJ7yQdJ7VuqAKUpQClKUApSlAKUpQClKUAqH47xm5Ya2ttFYvnJzMVAyZe4GfK91TFVLpViVuXLYtOhZReUwQ2Vvi9GAmD4GgMn4z4n6Oz9d/4KkOBcce+9xLiKrIEIyksCHzDmBB7Pvqr2bdwTmYMNI0gzBn3x76kOi+LRMTdFx0VnSwFBYDM03NFBOup5VILjSlKgClKUApSlAKUpQClKUAqO6QqDhrgIkFYIOoIJGhHMVI1F9KGjBYgjcWnI33CkjYg70BHcV4YqKFckWAZtXd2wzHSCTvZO2uw0PZ1WHu8JvtcFu8g/Jtq0i8RuzHUpZGhMydQDJyqzon0juLfOHxLm4l35J31IcaG2SeTDUeOnOrlgOFWrE9WImNyWhR5KLJ7KLJhRoJMUBE4fh3U4uzJzO9q/naInKbMKo81FkwviSSSSTYaisX/AF3D/o8R9tmpWgFKUoBSlKAUpSgFKUoBSlKAVSrnR+9eYXbZiBdTylEEYi6xlWtsCCDygiKutR/A/kf7S9/nXKArX4tY353+K1/8NYbnR+9YFy9dOpFhB2lJ0xFtvMRQNhV3v31tqzuQqqCWJ2AAkk1zDEdIr+Lvq5d1sNetBLMwDbFxQGb8o+V4ab0B1OlKUApSlAKUpQClKUApSlAKiulf9RxP6G5+ya98T6RYXDfK3FDfNHab6o1ql9I/hCW9ZuWrNow6MpZjBhhBIVZ95qrkkdGPpsuRaox28kFxFewx5jUHYgg6EHka6tw/GA2bJdhmdEOu7EqCdPXXKOKLNq4BuVI9tdIssRh8KQqN2bQlgZEqvkkDTberHOa3SbjdvCYnD3LgYjJfACgEyTZ7yKiL/wAJxYxZw5J5Zm1+qoP21YOLYG3exmHF1FcC3iCAwkSDY1g1L2MMiCEVVHcoA+yqNSb2Z14smCEfahqfzpFD/GTjF75OxlHhab7bhivpwnHbm7lP1rS/sa10ClRo8tmn4xL3ccV9LOf/AIpcVfy8TH9tcPuAp/N9jD5WKH1rh+0iugUp6aH5hlXFL6I5/wDzbYj/AJkex/4qfzdYobYkf4x9hroFKenEfmGfyvsjn46D8RXyMV/3Lo/dQ8C41b8m+W/tZ/bFdApT00Px+R+8ov5pHPjjOO2t1L/q23/Y1r7+PuOtfL4YfVuW/eZFdApTQ+zH4vHL38UfpsUzC/CdYb5S1cX80q4/cfdU/wBGsQtzDK6+S7XWHLRrrkaVmxXA8Nd+Us228Son271o8Mtm3g8tohMjXQsyQFW64jmdvTVoqXcxzSwyS9OLT+do0PhIc/yRFk5XvW1cDzl7Rg+EgeyqdbHbt/pbP+alWv4R+1hbBB/8RaPp7L1TsTfNsK4ElXtEDvi4pirWc6jbSR2KlU/h3wlYd9LyNbPeO2vtHa91WbA8Ts3xNq4rj8kgx6RuPXVVJPg2y9Plxe/Fo2qUpVjAUpSgFfGYASdAKrfHuneHw0qnxtwclPZU/lP+4SfRVdXA8S4oZuHq7J2BBVI/JTd/SfbVHNcLc7cfRycdeR6Y+X+yLBxj4QMLYkW/jnHzTCD0vt7JqA/lfFuI+QDatHmJtrH557TerSrNwfoThcPBK9Y4854MfmrsPt8asFRpk+Waevgw/wBKNvzL9kUzhfwa2V1vu1w81XsL6z5R9oqV45wyzYwGJFq2qDqbnkgAnsnc7n11PVF9KP6jif0N39g1ZRS4OXL1GXL78r/T7HMeIfJv6D9tdIwuKZbOEUR21tyTOwRdoI115/6VzfiHyb+g11PhFsHDWJAMW7cSJjsDarGBC9LOJXLGJwpt5czLiF7QJAEW22BGvZ7+dZOCdIr9zEC1dFuGR2BVWUgoU3zOdIY+ytTpt/WsFvvf238ldq8cJWOIWxM/FXtdf/K79RWbb1JHTGEXicu/+i50pStDmFKUoBSlKAUpSgFKUoCnXOlWKl8osgBrgEo5MI7KJPWDXTurd4RxNjw1LwADXMzRrANy4xOoMgCe+oQIeruGTHW3tNY+Vf1er0VP9B0DcNw4IBGTY6jyjWcG23Z05oRjGLj/ADg0PhFM4WzP09r9l6qdvy7X6Wz/AJqVbvhHH9Gs/wDUW/seqja+UtfpbP8AmJWhzHR+I9GsLiPlLSlvnDst9ZYJ9dVjHfBuyHPhbxVhsGkEei4mvuq90qrgmdOLq8uLaMtvHKOdjpFxPAmMTbNxPnN+66un1pNWHhPTvCX4DN1Tnk+g9T7e2KsTKCIOoNVzi3QPCX5KjqnPNNvWm3siq6ZLhm/rdPm/qR0vzH/wsYM19rnJ4ZxThutljdtDkJdY8bZ1X9X21KcP+Ee2yfGWbgYGDkGdeXMwR6KKa77FZ9FKtWJqS+H7ok+GdCcJYcuFLtMrnIYL+aIj1mTU/UMl+48sbrLLPCgIAArFR5SknYSZ58q9dv6d/wDtfwVKaXBjk15Hc5WyXpUbgMU/Wm2zFxkDqxABGpUjsgAjYjTvqSqydmMo6XQqM6Uf1LE/obv7BqTqF6ZYhkwF9lickaqrCGIUgqwIIgnQipISt0jm/EB8W/oNdV4N/VrP6K3+wK41hbXWMRKg6ZfirMFiwAHkaan3VtYoXEWRdB8mMqWwuo20XSO6P9M/Vieh+W5k62Lv04P9Jwf9v+wtY+CXM2PtE/RXv/aqu9C7C4nFG3fGderdhspUgqJDIAdiRXQ8B0aw1i51ltCHAIkuzaNEjtE9w9lEtTUkZZE8Clhkt/8ARKUpStDjFKVhxOLS2JY7mAACST3Ko1J9FCUr4M1Ki7nF3821A/LcKfYoasLceuDe2p9Fwz70H21XUjRYZvj9UTVK0MDxq3dOXVX+a2hMdxBIb1Gt+pTspKLi6YpSlSVOei6QLg5G5e/zXqx9BP8A+dh/zP8A1Gs1/ohg3YsbZliSYd1EsZJgNGpJrlVy7cF1kQhVV3VQFtgAK7AebroNzqay9zdnfHHLqqjBcLezoPwkf1ez/wBRb+x6qVofGWv0tn/MWtK9YOUk3kaPNKWm115FSNFg+sxMViwo6rEWfJb4yyT8XbG7qIlV7uYPvFT6iD6DKk3tsdspSlaHAR+J4obbkFSQMoETmObKARpEZmC77g1qr0k8kdU+YiY3iMs+JjNO20HnUyRX2gIe30izeTZunbkO+Pt90mpa2ojQROu0b9/jXqlAVleFLdkkn/ioQADu9wGfHtHlI74kH2vAVGaGaWzakKYz5c2kRByjTlUtieD2LjZntqWO52J9Mb1i/F3C/RD2n76pTN3OL3Nbh1sLicq7LYUR3dsxUtZxKvIB1G41BHpB1FY8Hw21Znq0CzvHOvd/Cq8HZh5LDRh6D3eB0PMVZKjKbt2Zq18fgbd+21u6MyMIYSRPPcEEbUw98yUeM4102YfOX945HwIJ2KkqVkfB1gPmP/e3P4q+fzc8P+Y/97c/iqz0qKRr62T+5/dkLwnojhcLc6yyrB4KyXZtDEiGJ7hU1SlSZtuTtisd++qCWPgOZJ7gBqT4CmIvhFJPqA3JOgA8SdKx4fDEHO+rn2KPmr4d55+wAQZLFxmElcvcCQTHjGg9pqM4vKOXOim2VDcrbSTLR5Kt2e1+QJ5VL0qGrLRlpdlMfAXYUi8dMuuZyGhy0TIEEFQSAJy7AGK08RhbwTKtyRkjnmmN8xk6mdZ2Phrbr3R/DsZyZSeaE2/2CKw/ivh+YdvBrjEewms3BnVHLjXkqtnOSiIc10FdRrBUjtE8vXv6Jq9Xr5SJUleZXUj9Xcj0SfCvmEwFq0ItoqjwFbFWjHSZZsvqNbcHm3dDAFSCDsRqK9VqXrRtkug8XQed+UB88e/buI2UcEAgyCJBGxBq5geqrmI6AYB2ZjbaWJJi5cAljJMZtNSasdKVZaMpR910Vn+brAfMf+9ufxV6tfB9gFYMEeVIYfGOdVMgwTB1FWSlRSLPLN7OT+4pSlSZilKUApSlAKUpQCobi/SvD4V8j52aMzBFLZFMwW9jaCTodKmarXSLoWuLudYt5rTMoV4UMGCzlOsQdSOYOmmlQ77GmNQcvb4+BL4y7msi9ZHWFV6y2FI+MBE5QTp2hprzIPKt1TIqE4RjHSxbRbOltRbEOIIt9iVnXKcsidda2/wlc+i/xrS0PTl/KJGlauDx3WEqVKusEgkHRpggjcaEeqtqpKNNOmKVgxOOt24zsATsNSx9CjU+ytRuNqPMuH9UD3MQaiyyhJ8I2Llh2vKxK9WqmFg5jcOmadgAuYRzzco1jT0xwov9TLTn6vPl+L6ycuTN35uzMROkzWz+MNgCXLJHzlIH1gCPfVZtdBDfuC8bhS09w3RZjVczZxLTuT2iI0nLJA1i/BeMIq/UtbbfMvNKUqxiKUpQClKUArWwVh0LhipTNNuAQVUgEqe/tZiI5EDlX3E4+3bMM2p2USzHxCrJj1VqtxxR5lz6oHuYg1FpF1CT4RJVB8P6Y4W/dFtC3aJCOVhHKzIVv1WIkCcpia2G6RYcKS5ZAAScysNAO+IJ8JqucC6BFLlq61whEOe3ZjVJLFVZwYYgNqRz74BqLvguoRSeu0+xd6VixGLS2Jdgo5TzPcBuT4CtN+NpyS4f1Mv7ZBqbSM1CT4RI1B4jpjhbd82SWlWCu4WURm2DN6xJAIHMjWtlekFnzs6elTHtWQPXVcTodbxd+5fFxlw73M3ViD1pXRmzeajNOkHSSCMwiL8GsYJX6lrx8y7UpSrGApSlAKUpQClKUBV0OIygW9FynXseVmb52/LTTY7zp7RsX2iwHPKoKa5jpqRuo0OwO4B2Mg/C7y6WriBZJAdCxEmYkMJGvd7a8HAYr6S1/dt/HVKZ0Nxbu/1PnDQf5ScxluotyYiTneTHLWpk1E8Gwr5nuXGBuQEKgZQuXWNzO8zzBnuiWqy4MptN7FXFy5CFPKJ/pBOXNmESDm2jWBEREECJ0OsxfnZdADugkhWzAkAxLZYjl47WjiWAtMC7yrAeWhKt4DTyvAEHetAdH7jAHrmWeTIjEeBKgCf961m4s3jkhy2V1sTfNxZWFg5tvyoMyfydPE1N9E8S2e5bHyYAI7laTIHdIgx3+k1mXompPxl12HcIQf4amMJgrdpcttQo8KRg07ZfLmi4aVuZ6UpWpxClKUArzcmDG8GPTyr1SgKsz3MqdVrMm8xy5i4AkMW84GREaSNQBB1EfE5h1kZdJjLqIggwNDPa05GJ51Z8Zwm3cObVX+chyk+nk3rBrQudHXO18+tEJ9oisnFnXHJDlsr9q9dOlwAGBqOZO+kn/ftMz0SxLHrEHyawV7lJnMo8NjHIzXxOja9ZlvXHaRKxCq0bjsjcdx3GvfE9hcIlpQqKFUchSMGnbJy5ouGiJA457k3Cgm/nI1js29csZtlIA1AOpOmhjQxD4rMQCMsnXsTGcQYjbJPeZPhrasZw+3djONRswJVh6GGo9FRC8FZy2S8+UGJZUaSNwIAJA2nvnuqXFlITj32IV713OQVGSdDOoEenXUf4uUVudH8Sy4nIvksCbg5AjyW/O3HiPQK3x0Vny7zkdyhU941qUwHC7VgRbWO87k+k1WMHds1nnhocVvZt0pStjhFKUoDFZxVt5yMrRvBBj0xWWqXgbr2wj22Cnq1UgrII0PeNazv0gxI85Pqf/aslkXc7H0kr9lltpXPcR06xSkhQpgkE5DGk8w2mo5xoayjpli4Bm2JAMZDpI28qjyxQj0eSXFF7uXAoJYgAbkmAPWa82b6uJRgw7wQR7RXOuI9KcRettbfJlbQwhB3nfN4VOfB4firvdnH7IpHIpOkWy9HLFi1ye9lixYyHrRsNH8U7/Ssk+jN4Vt1jv3kRSXKqvMsQB6yarN/pzhLFtkFzrGSVQICwI8ztbbEAmeRrRtLk5YYpz91Nk+B1lyfMtnTxfmfQu3pJ7hW3UJwnja3cG1zDozFAwCNAZnUTrEyWJB076rP4c41f+TslB4W8vvumquaRtj6Wc202lXNujoNfCaq3RnA8TW8XxVybeUjIWVjOkQFEDnzrDxzoG+JxD3DiIVohSpbLAAgdoCPvpqdWkT6GNT0yyKvKt/QtLY+0DBuID3FhP219xWMt2lzXHVFmJYhRPdJ51TbXwW2vOvMe+FVftmrHxro5ZxdtUuFgEMqVOu0cwZ0onLwROGBSSU2132PR6TYP/mLP11++tzCY23dXNadXWYlSGEjlpzqtD4NcJ8699Zf4KmOEdHbOFtNbt5irklixkmRl3AEaUTl3Jyx6dR/45Nv4o2F4xhztetH9dfvrZt3lbySD6CD9lU658F+H827cHpCH9wrY4J0BXC4hbovM2WezlCzII1IO2u0UTl4LSxdPpbjkd+KLZSqp0l4Bjrt7rMPfyrlACZ3SCN4yiDPjUSLXHbOxLj027n29qjnXYQ6WM4prJG/D2L5ibGdYmDup5qRsR/vXbnXzC38666MNGHcw39XMeBBqK4vx25hMIl25azXDkDqphVZhrLQYAIj1ioLBfCPh+sl0dA47UQ4zLsdIOokHTzRUuaWzM4dLlnHVFWvgW/FuTCKYZ515qo8ph46gDxYd1Z7dsKAAIAEAdwFRvBOJ2cTnu2nDCcvMFQuwIOokkt6CO6pSrHO04umKUpQgUpSgFKUoCJboxhzyYeAdwB6BNYr/AEZwqqWKvAE+W331N1gxyk2nA3ytHpgxUaV4NPVn/c/uRv4o4X5rfXb768nodhPmH67ffUFxjp+5uGzhLZZwSuYgsSRp2bY1PpPsr7wPgHEbl9L+KusoUzkLSSPm5F7Kg/7FZ3Fukjt9HLGGvJPT4Vu39DD0hPDMIxQ2ne5AOUMQBO0sTp6gajuF4/HvIwNnqkYzIGYSO+5d09ldCv8ACMPcuC49pGcCAxUEx662wKnQ7C6uEYJadT/7NtfYhePdGxjbVtbrlWQgkrqCSIOh9xqLs9B8Hav21KG5mDMc5n5PTYQN7i8uVW+ta5hmN5HDQqrcUrA1LlCDO4jKfb4VbSrs5V1GVR0KTSMuHwyW1Coqqo2CgAD1CslKVYwbsUpSgFKUoBSlKAUpSgFKUoARUH0h4JhWsu72bZKdqcsNCmTqsHaanK1uJYVrtl0VsjMpAaAYnnB0NKLRlKO8XRq8J6P2cLaa3ZBTMNWkkzETJ7qqL9GeK4UzYvG4N4D6nxKXOyT6zXQaVRwTOjF1U8bb2d83uVHo10ixty+LOJsEaEl8jJEfOnskHbSN6nbnSLCrdNpryC4NwTGp1jMdJ8JqRqu8c6D4fEsz9q3cbdl1BO0lTp7IpUkttydWHLO5rSq7eSwgzX2qFg+jPE8HdUWLge1mE9qFidc1tttPmyasvGelWHwlxUu5pYTIWQBMSefftO1FLzsRPp/aSxPVfjn6omKVrYHiNq+ua06uveDMekbg+BrZq5zNNOmUbi/wgs7dVgkLsTAcqTP5ic/SfZW30U4DjUvG/irrSykdWWLEzEZvNEcgPdViwXCLFgsbVtELGWIEEz493htW5Wai7ts7J9TBQ0Yo0ny3u2aPD8OiM6hVDiNQACyHyJO5gDLr801g6UWL74S6uHnrSBEHKxGYZgraQxXMAZGp3G9buKskwyeWsxOzA7qfTA15EDxB+4XGJcnKdVMOumZGgHKw5GCD6CDsRWhxp72UjoLeu2sReR1ezZKZlS5K9oPBZQ22hAaO9d9zd/5da+kT6w++o/jJQXEZxIRLrbZoM2xIHfBInxNaD8Xw43XcEjsoZAt9aYg69kj2iJqnGxvOpvW9r8Fht4pGMKyk9wIP2Vlqs4/EW+ruFVhraq4bKOyZkQwnX/XfWs2L4kxy52ZA8lETQwIPaffNBGikRruATU6ivpd0ywUqltxHDsd28SxfsyubtFm00+7fSsb8S1KW71xSVOzEgAyNM0gHQ7aiKr6hddPfDIfgFrGDG2zluF+sYX7pLG3cAZ1cA+Sy7RHkldhBrqFRHR3iCunV5VU2goyr5OWIUqDsNCI1iKl6tGq2KZpScqkkq8ClKVYxFKUoBSlKAUpSgFKVz/p7hbzYpYtveTquwiScji52mYA9mQQA/huImobo0xwU5U3R0ClR/R9bwwtoXzN0IocnUkgRJPM+NSFSZilavFVc2LotsFuG24RiYCsVMEnlBgzVC6CYbEriVZbVy3aNv40vMXCVUq2vlGQTn10Y66wIs0jBOLlfHbydGZgBJMCtHinCMPiVi8isBMNsV74YaitnFYVbqFHEqYkd8EGD4aVHDo1biM9wjXcqd9zJWZ8d9+8zPJWMnF2nTKzjPg/v2X6zBXiD3McrD9ddCPAj21d8Gri2guEG4FXORsWjUjwmtC10eRSpD3Oy2YAsInTfs/kge3vqVqqilwbZeonmSU9679xSlKsc4qN4nxFcO0i3mZlYkjKDFuNyd/K09dSVV/pRiEttbZzC5bgk7STb09xqsnS2NcUVKaTNjiLq/V3Mpe2UaYGYjMbbqcu/m7jYx6a0/wCWYf6NuX/BbkIHm8hpUA/EMJyNv6o+6sD47Dd6fV/0rJzfg7Y4I1VlhxmJR7bpbtvmuaH4tlBJiSxIA2raxXCmWMqrdUCFBIFxR82W7LgciSD6d6peJxdnK2QpmgxoN403FaAbtgm5bKzqAI5bba+7Xu2EavgX9BcKX8+5cL1oCZw7iQQfi50OpErIjU1r2+F3Gabdgg97QgG+u57zVca/a/J9grE1xPyfdVNXwZ0rCu0l9v8AJdDi14ZBuBrly6CSVgABI01PjVqw98OisNmAI9YmuNXGGsR7q67wYf0e1+Yv2Vtjk32OLrMMcai07bu2blK1cTbDXEDCRDmPEZfvqPxmOw9pyhtzGhIAiSuYDfQkHnA0OulannE1StHhVq1lZ7aBM7HPHNkJSSee1b1AKUpQEXxHHMCwUlVQS7AZm1EhUGusc4O4AHMQOI4nY0zZ2mILMHmQW0lyNhygajvFTPExZckrdtB4ysrspVsp0DCZBBmCNu41DX76CQ1tDy7D2XBjbzgY0G45VnKzqxtdnRhOMtAiJQkAiCVPaJUCUO8iInTStjA8YOHdmebguZQSdXBAyooPNZMRyLkzqa07t9XOiAnTVmtjbbUt4mtrBcLtuwbEXbQUeYLimfS0/Z/rVEpXsdMpY9Ptu/1N3H4/KYvM5bKWyWzlQAcgZDOdO/u0EgVGnG4dphfJzEmAfI32JJPdEzW/igqkkNZvAiJz21uQOTZuy3pkeitC5jLevYiRB1tagCIMPBEaVMrMsb8NHlsQHQhHbIYDLmJU7HKysYykRIESDGxq1cG4n19uSIZTlcDaYBkeBBB93Kqlbslz2eqtgnVmuWx68qnX21Z+A4azaQqlxbjHtOQwJJ74HKpgpdyOoeNx25+BK0rVxqBjbB1BfUd/Yc/aK9fyC18xfZWpxGxSoXEYzDYW6xFuHKrnZQNhMA+jxga7zoZPB4sXFzDTVl3B1UlTqPEGgNDF4q9ZuTDPbOoAWTB0I7I3UwRO6ltytfL9zECGDHKdPJkBhqGIierJlTzAgzvUvSoo01rwRBxd51DqriNXTLBC7FRI1fdtNNI5g1onHL/KkGJKBVt3gj3AEDgvYIYZoExoQOak7EVZa8XbKsIYBh3EAj30ohyTVUVVcWomb2FJI7MPZADQJzSDImYj/wDNi5i7BXs3rCnJc3ewTmJGSTljaZj371O/g6z9Gn1V+6n4Os/Rp9VfuqShAYjFWgG6u/hic0rmazBUW/JJA0l+fLTcaHHhcagYdZewrLpqr2QZmTmEbAdnTeBtMiY4jwoFYtJbVp1OVZiDtKkTMd3pG9R6cCvyubq4ntAKNBEaEgE6ieR1M5qAx3L9mDGIsTF2O3Y3kdX5u0TP769X8ZYzNlvYcDTKS1kiOzMrElvLO4G3qnfwdZ+jT6q/dT8HWfo0+qv3UBA2MbYCXBdu4VuychDWpM5iZAgSJA8YnvrNwbEXrmGtKpZGFtBmIzeaDnOYQRECO8nuqY/B1n6NPqr91Z1UAQBAGwFQyydENh8bePZZTn5HLt3pmiPKGjc0IO4NfOvvWrhW4DcBBytkHPvyjQbgjwU+cYm6UotrXgwYNGCDNv3QBA5CBWDinWhQ1tiI0YBQ2h84CJMGJA3XNGsVvUoVT3siRib91ZQFGA8kjSR5skecdiNgAedfMLjbtwZYZWHnFMsg7EyIBAkMPnDTQ1L0pRbWvBXOCYzCLYQXLljOJDybYOYMZkE6GeVesdisMT8Xew69hvOs+XK5TqD+V7qmnwVpjLIhPeVBPtivn4Os/Rp9VfuqTMgnxeHG17Dntnz7AOWNNSIid9CfsrFbxiBAGu4UsCNVeyCRk3MiB299NhI3y1YvwdZ+jT6q/dUVjeD3WZ+rW0oIIVioOWQsHLl1ac+p7131FAR2KxYzN1d7CZe2VBazzBCqdNho095gyBrlxGOTOSlzCZMykAvanKvlLMbtpB5VK8P4VGc3UtmTKgKpgd23q5aAaTJO5+DrP0afVX7qAieH47ChIvXcKXkyVa3BBMju2mPVWviuJWBirJsFHOS8GFoq25tRmya5Z1J5RPKp78HWfo0+qv3V6t4O2plUUHvCgH3ChKIvFXcQmVxLLPk5RMj1SMwzAdxyzoTXu9evspdCygebl7UHuUicyiDHMyvdUvSoovrXgi8JiLl4iVykaN2eY3KlhqG0jwknlUmqgCAIFfaUKyd8ClKVJUVixbMEYro0GPTSlAReGuYkPbzOrKwXMIA1KXW0gbSF9npB88V4neRioyqAsyBmOgBO+nJh7Ne5SgMF/iOIDKAwnq7ZYECJaBoYnUz3R47D7e4tiVyg9WS0GQGHkklhqTyA9p20pSgNf8O4nIx+L8kkHKdCAo0E66kHXvPcJ2cVxq+L7W06vslRJDeeGI2Ouik8tdOcj7SgMmD4rfN4I4twSQYzT5OYQSfR7T3azdKUApSlAKUpQClKUBr45mFslCA2kT6RPumo/CviQ6BnVlIE6QcwQnkNiSPRl8YpSgHFMddWQpAh7YEDU5gdCTOk5dY010Ox1bfFsSq5mNsqN+yQxAyyRrE6tA9FKUBhPHMUN+r0gnQ6yCT3bCI9GtZb3G8Qiz2CTdKAQYGUJI3mJzmdSezoJ0UoD7d4ziVVW+KhgTs2mhO09wn3eNT2HuFkUncgExtJHKlKAy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7316" y="1682099"/>
            <a:ext cx="2402954" cy="217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004" y="3870424"/>
            <a:ext cx="3357686" cy="223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248472" y="4293096"/>
            <a:ext cx="5143500" cy="1569660"/>
          </a:xfrm>
          <a:prstGeom prst="rect">
            <a:avLst/>
          </a:prstGeom>
          <a:ln>
            <a:solidFill>
              <a:srgbClr val="A50021"/>
            </a:solidFill>
          </a:ln>
        </p:spPr>
        <p:txBody>
          <a:bodyPr>
            <a:spAutoFit/>
          </a:bodyPr>
          <a:lstStyle/>
          <a:p>
            <a:r>
              <a:rPr lang="en-US" sz="2400" dirty="0" err="1"/>
              <a:t>Jakafi</a:t>
            </a:r>
            <a:r>
              <a:rPr lang="en-US" sz="2400" dirty="0"/>
              <a:t> (</a:t>
            </a:r>
            <a:r>
              <a:rPr lang="en-US" sz="2400" dirty="0" err="1"/>
              <a:t>ruxolitinib</a:t>
            </a:r>
            <a:r>
              <a:rPr lang="en-US" sz="2400" dirty="0"/>
              <a:t>) </a:t>
            </a:r>
            <a:r>
              <a:rPr lang="en-US" sz="2400" dirty="0" smtClean="0"/>
              <a:t>ha </a:t>
            </a:r>
            <a:r>
              <a:rPr lang="en-US" sz="2400" dirty="0" err="1" smtClean="0"/>
              <a:t>sido</a:t>
            </a:r>
            <a:r>
              <a:rPr lang="en-US" sz="2400" dirty="0" smtClean="0"/>
              <a:t> </a:t>
            </a:r>
            <a:r>
              <a:rPr lang="en-US" sz="2400" dirty="0" err="1" smtClean="0"/>
              <a:t>aprobado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la FDA </a:t>
            </a:r>
            <a:r>
              <a:rPr lang="en-US" sz="2400" dirty="0"/>
              <a:t>(Food and Drug Administration) </a:t>
            </a:r>
            <a:r>
              <a:rPr lang="en-US" sz="2400" dirty="0" smtClean="0"/>
              <a:t>y </a:t>
            </a:r>
            <a:r>
              <a:rPr lang="en-US" sz="2400" dirty="0" err="1" smtClean="0"/>
              <a:t>por</a:t>
            </a:r>
            <a:r>
              <a:rPr lang="en-US" sz="2400" dirty="0" smtClean="0"/>
              <a:t> EMA </a:t>
            </a:r>
            <a:r>
              <a:rPr lang="en-US" sz="2400" dirty="0" err="1" smtClean="0"/>
              <a:t>para</a:t>
            </a:r>
            <a:r>
              <a:rPr lang="en-US" sz="2400" dirty="0" smtClean="0"/>
              <a:t> el </a:t>
            </a:r>
            <a:r>
              <a:rPr lang="en-US" sz="2400" dirty="0" err="1" smtClean="0"/>
              <a:t>tratamiento</a:t>
            </a:r>
            <a:r>
              <a:rPr lang="en-US" sz="2400" dirty="0" smtClean="0"/>
              <a:t> de la </a:t>
            </a:r>
            <a:r>
              <a:rPr lang="en-US" sz="2400" dirty="0" err="1" smtClean="0"/>
              <a:t>mielofibrosis</a:t>
            </a:r>
            <a:endParaRPr lang="es-ES" sz="2400" dirty="0"/>
          </a:p>
        </p:txBody>
      </p:sp>
      <p:sp>
        <p:nvSpPr>
          <p:cNvPr id="4" name="3 Rectángulo"/>
          <p:cNvSpPr/>
          <p:nvPr/>
        </p:nvSpPr>
        <p:spPr>
          <a:xfrm>
            <a:off x="5832648" y="1268760"/>
            <a:ext cx="44543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Jakafi</a:t>
            </a:r>
            <a:r>
              <a:rPr lang="en-US" sz="2400" dirty="0"/>
              <a:t> </a:t>
            </a:r>
            <a:r>
              <a:rPr lang="en-US" sz="2400" dirty="0" err="1" smtClean="0"/>
              <a:t>inhibe</a:t>
            </a:r>
            <a:r>
              <a:rPr lang="en-US" sz="2400" dirty="0" smtClean="0"/>
              <a:t> </a:t>
            </a:r>
            <a:r>
              <a:rPr lang="en-US" sz="2400" dirty="0"/>
              <a:t>JAK 1 y</a:t>
            </a:r>
            <a:r>
              <a:rPr lang="en-US" sz="2400" dirty="0" smtClean="0"/>
              <a:t> </a:t>
            </a:r>
            <a:r>
              <a:rPr lang="en-US" sz="2400" dirty="0"/>
              <a:t>2 </a:t>
            </a:r>
            <a:endParaRPr lang="en-US" sz="2400" dirty="0" smtClean="0"/>
          </a:p>
          <a:p>
            <a:r>
              <a:rPr lang="en-US" sz="2400" dirty="0" smtClean="0"/>
              <a:t>(Janus Associated Kinase)</a:t>
            </a:r>
          </a:p>
          <a:p>
            <a:r>
              <a:rPr lang="en-US" sz="2400" dirty="0" err="1" smtClean="0"/>
              <a:t>enzimas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actuan</a:t>
            </a:r>
            <a:r>
              <a:rPr lang="en-US" sz="2400" dirty="0" smtClean="0"/>
              <a:t> </a:t>
            </a:r>
            <a:r>
              <a:rPr lang="en-US" sz="2400" dirty="0" err="1" smtClean="0"/>
              <a:t>regulando</a:t>
            </a:r>
            <a:r>
              <a:rPr lang="en-US" sz="2400" dirty="0" smtClean="0"/>
              <a:t> la </a:t>
            </a:r>
            <a:r>
              <a:rPr lang="en-US" sz="2400" dirty="0" err="1" smtClean="0"/>
              <a:t>hematopoyesis</a:t>
            </a:r>
            <a:r>
              <a:rPr lang="en-US" sz="2400" dirty="0" smtClean="0"/>
              <a:t> y el </a:t>
            </a:r>
            <a:r>
              <a:rPr lang="en-US" sz="2400" dirty="0" err="1" smtClean="0"/>
              <a:t>sistema</a:t>
            </a:r>
            <a:r>
              <a:rPr lang="en-US" sz="2400" dirty="0" smtClean="0"/>
              <a:t> </a:t>
            </a:r>
            <a:r>
              <a:rPr lang="en-US" sz="2400" dirty="0" err="1" smtClean="0"/>
              <a:t>inmune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En la  </a:t>
            </a:r>
            <a:r>
              <a:rPr lang="en-US" sz="2400" dirty="0" err="1" smtClean="0"/>
              <a:t>mielofibrosis</a:t>
            </a:r>
            <a:r>
              <a:rPr lang="en-US" sz="2400" dirty="0" smtClean="0"/>
              <a:t> JAK </a:t>
            </a:r>
            <a:r>
              <a:rPr lang="en-US" sz="2400" dirty="0"/>
              <a:t>1 y</a:t>
            </a:r>
            <a:r>
              <a:rPr lang="en-US" sz="2400" dirty="0" smtClean="0"/>
              <a:t> 2</a:t>
            </a:r>
          </a:p>
          <a:p>
            <a:r>
              <a:rPr lang="en-US" sz="2400" dirty="0" smtClean="0"/>
              <a:t>no </a:t>
            </a:r>
            <a:r>
              <a:rPr lang="en-US" sz="2400" dirty="0" err="1" smtClean="0"/>
              <a:t>están</a:t>
            </a:r>
            <a:r>
              <a:rPr lang="en-US" sz="2400" dirty="0" smtClean="0"/>
              <a:t> </a:t>
            </a:r>
            <a:r>
              <a:rPr lang="en-US" sz="2400" dirty="0" err="1" smtClean="0"/>
              <a:t>bien</a:t>
            </a:r>
            <a:r>
              <a:rPr lang="en-US" sz="2400" dirty="0" smtClean="0"/>
              <a:t> </a:t>
            </a:r>
            <a:r>
              <a:rPr lang="en-US" sz="2400" dirty="0" err="1" smtClean="0"/>
              <a:t>reguladas</a:t>
            </a:r>
            <a:r>
              <a:rPr lang="en-US" sz="2000" dirty="0" smtClean="0"/>
              <a:t>.</a:t>
            </a:r>
            <a:endParaRPr lang="es-ES" sz="2000" dirty="0"/>
          </a:p>
        </p:txBody>
      </p:sp>
      <p:sp>
        <p:nvSpPr>
          <p:cNvPr id="10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59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altLang="it-IT" sz="4000" dirty="0" err="1" smtClean="0">
                <a:solidFill>
                  <a:srgbClr val="002060"/>
                </a:solidFill>
              </a:rPr>
              <a:t>Mielofibrosis</a:t>
            </a:r>
            <a:r>
              <a:rPr lang="en-US" altLang="it-IT" sz="4000" dirty="0" smtClean="0">
                <a:solidFill>
                  <a:srgbClr val="002060"/>
                </a:solidFill>
              </a:rPr>
              <a:t>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Tratamiento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sp>
        <p:nvSpPr>
          <p:cNvPr id="2" name="AutoShape 4" descr="data:image/jpeg;base64,/9j/4AAQSkZJRgABAQAAAQABAAD/2wCEAAkGBhAQEBUUERQVFRMVFxYYFRYYFxgVFxcYExgYFxoYFxUXHCYeGBkjHBgYIC8gIycpLCwsGB8xNTAqNSYrLCkBCQoKDgwOGg8PGiokHyUvKiwsKi0sKSwtLCwsLCwvLCwqLCw2LCwsLCwsKSwsKSwsLCwsKSwsLCksKSwsLCksLP/AABEIANYA7AMBIgACEQEDEQH/xAAbAAEAAgMBAQAAAAAAAAAAAAAABQYDBAcCAf/EAFAQAAIBAgQCBQYICQoEBwEAAAECEQADBBIhMQVBBhMiUWEyQnGBkaEHIzNSU5Kx0RUWYnJzgrLB0hQXJDSDk6Kz4fBDVHSjRGPCw9Pi8TX/xAAZAQEAAwEBAAAAAAAAAAAAAAAAAQIDBAX/xAAxEQACAgEDAwEGBQQDAAAAAAAAAQIRAxIhMQRBURMiMmFxgZEUFbHB8DNS4fEjYtH/2gAMAwEAAhEDEQA/AO40pSgFKUoBSlY8RcCoxLBYB7TbDxMkaeugI3jnHOp7FuGvMJAPkoNs7x5vcN2IgRBIgeH8Uu4dyzM91GM3QTmafn2xy8bY0gdkAiGjbuEvpcZHeL3lOSM3WkkDrAY1QjSB5OiwIFZL4u5eyygxqT6PZ7RUgv2HxC3FDoQysAVYGQQeYNZKqPQy7cLtBAssuYKTBdwRmuou4QyJ7yQdJ7VuqAKUpQClKUApSlAKUpQClKUAqH47xm5Ya2ttFYvnJzMVAyZe4GfK91TFVLpViVuXLYtOhZReUwQ2Vvi9GAmD4GgMn4z4n6Oz9d/4KkOBcce+9xLiKrIEIyksCHzDmBB7Pvqr2bdwTmYMNI0gzBn3x76kOi+LRMTdFx0VnSwFBYDM03NFBOup5VILjSlKgClKUApSlAKUpQClKUAqO6QqDhrgIkFYIOoIJGhHMVI1F9KGjBYgjcWnI33CkjYg70BHcV4YqKFckWAZtXd2wzHSCTvZO2uw0PZ1WHu8JvtcFu8g/Jtq0i8RuzHUpZGhMydQDJyqzon0juLfOHxLm4l35J31IcaG2SeTDUeOnOrlgOFWrE9WImNyWhR5KLJ7KLJhRoJMUBE4fh3U4uzJzO9q/naInKbMKo81FkwviSSSSTYaisX/AF3D/o8R9tmpWgFKUoBSlKAUpSgFKUoBSlKAVSrnR+9eYXbZiBdTylEEYi6xlWtsCCDygiKutR/A/kf7S9/nXKArX4tY353+K1/8NYbnR+9YFy9dOpFhB2lJ0xFtvMRQNhV3v31tqzuQqqCWJ2AAkk1zDEdIr+Lvq5d1sNetBLMwDbFxQGb8o+V4ab0B1OlKUApSlAKUpQClKUApSlAKiulf9RxP6G5+ya98T6RYXDfK3FDfNHab6o1ql9I/hCW9ZuWrNow6MpZjBhhBIVZ95qrkkdGPpsuRaox28kFxFewx5jUHYgg6EHka6tw/GA2bJdhmdEOu7EqCdPXXKOKLNq4BuVI9tdIssRh8KQqN2bQlgZEqvkkDTberHOa3SbjdvCYnD3LgYjJfACgEyTZ7yKiL/wAJxYxZw5J5Zm1+qoP21YOLYG3exmHF1FcC3iCAwkSDY1g1L2MMiCEVVHcoA+yqNSb2Z14smCEfahqfzpFD/GTjF75OxlHhab7bhivpwnHbm7lP1rS/sa10ClRo8tmn4xL3ccV9LOf/AIpcVfy8TH9tcPuAp/N9jD5WKH1rh+0iugUp6aH5hlXFL6I5/wDzbYj/AJkex/4qfzdYobYkf4x9hroFKenEfmGfyvsjn46D8RXyMV/3Lo/dQ8C41b8m+W/tZ/bFdApT00Px+R+8ov5pHPjjOO2t1L/q23/Y1r7+PuOtfL4YfVuW/eZFdApTQ+zH4vHL38UfpsUzC/CdYb5S1cX80q4/cfdU/wBGsQtzDK6+S7XWHLRrrkaVmxXA8Nd+Us228Son271o8Mtm3g8tohMjXQsyQFW64jmdvTVoqXcxzSwyS9OLT+do0PhIc/yRFk5XvW1cDzl7Rg+EgeyqdbHbt/pbP+alWv4R+1hbBB/8RaPp7L1TsTfNsK4ElXtEDvi4pirWc6jbSR2KlU/h3wlYd9LyNbPeO2vtHa91WbA8Ts3xNq4rj8kgx6RuPXVVJPg2y9Plxe/Fo2qUpVjAUpSgFfGYASdAKrfHuneHw0qnxtwclPZU/lP+4SfRVdXA8S4oZuHq7J2BBVI/JTd/SfbVHNcLc7cfRycdeR6Y+X+yLBxj4QMLYkW/jnHzTCD0vt7JqA/lfFuI+QDatHmJtrH557TerSrNwfoThcPBK9Y4854MfmrsPt8asFRpk+Waevgw/wBKNvzL9kUzhfwa2V1vu1w81XsL6z5R9oqV45wyzYwGJFq2qDqbnkgAnsnc7n11PVF9KP6jif0N39g1ZRS4OXL1GXL78r/T7HMeIfJv6D9tdIwuKZbOEUR21tyTOwRdoI115/6VzfiHyb+g11PhFsHDWJAMW7cSJjsDarGBC9LOJXLGJwpt5czLiF7QJAEW22BGvZ7+dZOCdIr9zEC1dFuGR2BVWUgoU3zOdIY+ytTpt/WsFvvf238ldq8cJWOIWxM/FXtdf/K79RWbb1JHTGEXicu/+i50pStDmFKUoBSlKAUpSgFKUoCnXOlWKl8osgBrgEo5MI7KJPWDXTurd4RxNjw1LwADXMzRrANy4xOoMgCe+oQIeruGTHW3tNY+Vf1er0VP9B0DcNw4IBGTY6jyjWcG23Z05oRjGLj/ADg0PhFM4WzP09r9l6qdvy7X6Wz/AJqVbvhHH9Gs/wDUW/seqja+UtfpbP8AmJWhzHR+I9GsLiPlLSlvnDst9ZYJ9dVjHfBuyHPhbxVhsGkEei4mvuq90qrgmdOLq8uLaMtvHKOdjpFxPAmMTbNxPnN+66un1pNWHhPTvCX4DN1Tnk+g9T7e2KsTKCIOoNVzi3QPCX5KjqnPNNvWm3siq6ZLhm/rdPm/qR0vzH/wsYM19rnJ4ZxThutljdtDkJdY8bZ1X9X21KcP+Ee2yfGWbgYGDkGdeXMwR6KKa77FZ9FKtWJqS+H7ok+GdCcJYcuFLtMrnIYL+aIj1mTU/UMl+48sbrLLPCgIAArFR5SknYSZ58q9dv6d/wDtfwVKaXBjk15Hc5WyXpUbgMU/Wm2zFxkDqxABGpUjsgAjYjTvqSqydmMo6XQqM6Uf1LE/obv7BqTqF6ZYhkwF9lickaqrCGIUgqwIIgnQipISt0jm/EB8W/oNdV4N/VrP6K3+wK41hbXWMRKg6ZfirMFiwAHkaan3VtYoXEWRdB8mMqWwuo20XSO6P9M/Vieh+W5k62Lv04P9Jwf9v+wtY+CXM2PtE/RXv/aqu9C7C4nFG3fGderdhspUgqJDIAdiRXQ8B0aw1i51ltCHAIkuzaNEjtE9w9lEtTUkZZE8Clhkt/8ARKUpStDjFKVhxOLS2JY7mAACST3Ko1J9FCUr4M1Ki7nF3821A/LcKfYoasLceuDe2p9Fwz70H21XUjRYZvj9UTVK0MDxq3dOXVX+a2hMdxBIb1Gt+pTspKLi6YpSlSVOei6QLg5G5e/zXqx9BP8A+dh/zP8A1Gs1/ohg3YsbZliSYd1EsZJgNGpJrlVy7cF1kQhVV3VQFtgAK7AebroNzqay9zdnfHHLqqjBcLezoPwkf1ez/wBRb+x6qVofGWv0tn/MWtK9YOUk3kaPNKWm115FSNFg+sxMViwo6rEWfJb4yyT8XbG7qIlV7uYPvFT6iD6DKk3tsdspSlaHAR+J4obbkFSQMoETmObKARpEZmC77g1qr0k8kdU+YiY3iMs+JjNO20HnUyRX2gIe30izeTZunbkO+Pt90mpa2ojQROu0b9/jXqlAVleFLdkkn/ioQADu9wGfHtHlI74kH2vAVGaGaWzakKYz5c2kRByjTlUtieD2LjZntqWO52J9Mb1i/F3C/RD2n76pTN3OL3Nbh1sLicq7LYUR3dsxUtZxKvIB1G41BHpB1FY8Hw21Znq0CzvHOvd/Cq8HZh5LDRh6D3eB0PMVZKjKbt2Zq18fgbd+21u6MyMIYSRPPcEEbUw98yUeM4102YfOX945HwIJ2KkqVkfB1gPmP/e3P4q+fzc8P+Y/97c/iqz0qKRr62T+5/dkLwnojhcLc6yyrB4KyXZtDEiGJ7hU1SlSZtuTtisd++qCWPgOZJ7gBqT4CmIvhFJPqA3JOgA8SdKx4fDEHO+rn2KPmr4d55+wAQZLFxmElcvcCQTHjGg9pqM4vKOXOim2VDcrbSTLR5Kt2e1+QJ5VL0qGrLRlpdlMfAXYUi8dMuuZyGhy0TIEEFQSAJy7AGK08RhbwTKtyRkjnmmN8xk6mdZ2Phrbr3R/DsZyZSeaE2/2CKw/ivh+YdvBrjEewms3BnVHLjXkqtnOSiIc10FdRrBUjtE8vXv6Jq9Xr5SJUleZXUj9Xcj0SfCvmEwFq0ItoqjwFbFWjHSZZsvqNbcHm3dDAFSCDsRqK9VqXrRtkug8XQed+UB88e/buI2UcEAgyCJBGxBq5geqrmI6AYB2ZjbaWJJi5cAljJMZtNSasdKVZaMpR910Vn+brAfMf+9ufxV6tfB9gFYMEeVIYfGOdVMgwTB1FWSlRSLPLN7OT+4pSlSZilKUApSlAKUpQCobi/SvD4V8j52aMzBFLZFMwW9jaCTodKmarXSLoWuLudYt5rTMoV4UMGCzlOsQdSOYOmmlQ77GmNQcvb4+BL4y7msi9ZHWFV6y2FI+MBE5QTp2hprzIPKt1TIqE4RjHSxbRbOltRbEOIIt9iVnXKcsidda2/wlc+i/xrS0PTl/KJGlauDx3WEqVKusEgkHRpggjcaEeqtqpKNNOmKVgxOOt24zsATsNSx9CjU+ytRuNqPMuH9UD3MQaiyyhJ8I2Llh2vKxK9WqmFg5jcOmadgAuYRzzco1jT0xwov9TLTn6vPl+L6ycuTN35uzMROkzWz+MNgCXLJHzlIH1gCPfVZtdBDfuC8bhS09w3RZjVczZxLTuT2iI0nLJA1i/BeMIq/UtbbfMvNKUqxiKUpQClKUArWwVh0LhipTNNuAQVUgEqe/tZiI5EDlX3E4+3bMM2p2USzHxCrJj1VqtxxR5lz6oHuYg1FpF1CT4RJVB8P6Y4W/dFtC3aJCOVhHKzIVv1WIkCcpia2G6RYcKS5ZAAScysNAO+IJ8JqucC6BFLlq61whEOe3ZjVJLFVZwYYgNqRz74BqLvguoRSeu0+xd6VixGLS2Jdgo5TzPcBuT4CtN+NpyS4f1Mv7ZBqbSM1CT4RI1B4jpjhbd82SWlWCu4WURm2DN6xJAIHMjWtlekFnzs6elTHtWQPXVcTodbxd+5fFxlw73M3ViD1pXRmzeajNOkHSSCMwiL8GsYJX6lrx8y7UpSrGApSlAKUpQClKUBV0OIygW9FynXseVmb52/LTTY7zp7RsX2iwHPKoKa5jpqRuo0OwO4B2Mg/C7y6WriBZJAdCxEmYkMJGvd7a8HAYr6S1/dt/HVKZ0Nxbu/1PnDQf5ScxluotyYiTneTHLWpk1E8Gwr5nuXGBuQEKgZQuXWNzO8zzBnuiWqy4MptN7FXFy5CFPKJ/pBOXNmESDm2jWBEREECJ0OsxfnZdADugkhWzAkAxLZYjl47WjiWAtMC7yrAeWhKt4DTyvAEHetAdH7jAHrmWeTIjEeBKgCf961m4s3jkhy2V1sTfNxZWFg5tvyoMyfydPE1N9E8S2e5bHyYAI7laTIHdIgx3+k1mXompPxl12HcIQf4amMJgrdpcttQo8KRg07ZfLmi4aVuZ6UpWpxClKUArzcmDG8GPTyr1SgKsz3MqdVrMm8xy5i4AkMW84GREaSNQBB1EfE5h1kZdJjLqIggwNDPa05GJ51Z8Zwm3cObVX+chyk+nk3rBrQudHXO18+tEJ9oisnFnXHJDlsr9q9dOlwAGBqOZO+kn/ftMz0SxLHrEHyawV7lJnMo8NjHIzXxOja9ZlvXHaRKxCq0bjsjcdx3GvfE9hcIlpQqKFUchSMGnbJy5ouGiJA457k3Cgm/nI1js29csZtlIA1AOpOmhjQxD4rMQCMsnXsTGcQYjbJPeZPhrasZw+3djONRswJVh6GGo9FRC8FZy2S8+UGJZUaSNwIAJA2nvnuqXFlITj32IV713OQVGSdDOoEenXUf4uUVudH8Sy4nIvksCbg5AjyW/O3HiPQK3x0Vny7zkdyhU941qUwHC7VgRbWO87k+k1WMHds1nnhocVvZt0pStjhFKUoDFZxVt5yMrRvBBj0xWWqXgbr2wj22Cnq1UgrII0PeNazv0gxI85Pqf/aslkXc7H0kr9lltpXPcR06xSkhQpgkE5DGk8w2mo5xoayjpli4Bm2JAMZDpI28qjyxQj0eSXFF7uXAoJYgAbkmAPWa82b6uJRgw7wQR7RXOuI9KcRettbfJlbQwhB3nfN4VOfB4firvdnH7IpHIpOkWy9HLFi1ye9lixYyHrRsNH8U7/Ssk+jN4Vt1jv3kRSXKqvMsQB6yarN/pzhLFtkFzrGSVQICwI8ztbbEAmeRrRtLk5YYpz91Nk+B1lyfMtnTxfmfQu3pJ7hW3UJwnja3cG1zDozFAwCNAZnUTrEyWJB076rP4c41f+TslB4W8vvumquaRtj6Wc202lXNujoNfCaq3RnA8TW8XxVybeUjIWVjOkQFEDnzrDxzoG+JxD3DiIVohSpbLAAgdoCPvpqdWkT6GNT0yyKvKt/QtLY+0DBuID3FhP219xWMt2lzXHVFmJYhRPdJ51TbXwW2vOvMe+FVftmrHxro5ZxdtUuFgEMqVOu0cwZ0onLwROGBSSU2132PR6TYP/mLP11++tzCY23dXNadXWYlSGEjlpzqtD4NcJ8699Zf4KmOEdHbOFtNbt5irklixkmRl3AEaUTl3Jyx6dR/45Nv4o2F4xhztetH9dfvrZt3lbySD6CD9lU658F+H827cHpCH9wrY4J0BXC4hbovM2WezlCzII1IO2u0UTl4LSxdPpbjkd+KLZSqp0l4Bjrt7rMPfyrlACZ3SCN4yiDPjUSLXHbOxLj027n29qjnXYQ6WM4prJG/D2L5ibGdYmDup5qRsR/vXbnXzC38666MNGHcw39XMeBBqK4vx25hMIl25azXDkDqphVZhrLQYAIj1ioLBfCPh+sl0dA47UQ4zLsdIOokHTzRUuaWzM4dLlnHVFWvgW/FuTCKYZ515qo8ph46gDxYd1Z7dsKAAIAEAdwFRvBOJ2cTnu2nDCcvMFQuwIOokkt6CO6pSrHO04umKUpQgUpSgFKUoCJboxhzyYeAdwB6BNYr/AEZwqqWKvAE+W331N1gxyk2nA3ytHpgxUaV4NPVn/c/uRv4o4X5rfXb768nodhPmH67ffUFxjp+5uGzhLZZwSuYgsSRp2bY1PpPsr7wPgHEbl9L+KusoUzkLSSPm5F7Kg/7FZ3Fukjt9HLGGvJPT4Vu39DD0hPDMIxQ2ne5AOUMQBO0sTp6gajuF4/HvIwNnqkYzIGYSO+5d09ldCv8ACMPcuC49pGcCAxUEx662wKnQ7C6uEYJadT/7NtfYhePdGxjbVtbrlWQgkrqCSIOh9xqLs9B8Hav21KG5mDMc5n5PTYQN7i8uVW+ta5hmN5HDQqrcUrA1LlCDO4jKfb4VbSrs5V1GVR0KTSMuHwyW1Coqqo2CgAD1CslKVYwbsUpSgFKUoBSlKAUpSgFKUoARUH0h4JhWsu72bZKdqcsNCmTqsHaanK1uJYVrtl0VsjMpAaAYnnB0NKLRlKO8XRq8J6P2cLaa3ZBTMNWkkzETJ7qqL9GeK4UzYvG4N4D6nxKXOyT6zXQaVRwTOjF1U8bb2d83uVHo10ixty+LOJsEaEl8jJEfOnskHbSN6nbnSLCrdNpryC4NwTGp1jMdJ8JqRqu8c6D4fEsz9q3cbdl1BO0lTp7IpUkttydWHLO5rSq7eSwgzX2qFg+jPE8HdUWLge1mE9qFidc1tttPmyasvGelWHwlxUu5pYTIWQBMSefftO1FLzsRPp/aSxPVfjn6omKVrYHiNq+ua06uveDMekbg+BrZq5zNNOmUbi/wgs7dVgkLsTAcqTP5ic/SfZW30U4DjUvG/irrSykdWWLEzEZvNEcgPdViwXCLFgsbVtELGWIEEz493htW5Wai7ts7J9TBQ0Yo0ny3u2aPD8OiM6hVDiNQACyHyJO5gDLr801g6UWL74S6uHnrSBEHKxGYZgraQxXMAZGp3G9buKskwyeWsxOzA7qfTA15EDxB+4XGJcnKdVMOumZGgHKw5GCD6CDsRWhxp72UjoLeu2sReR1ezZKZlS5K9oPBZQ22hAaO9d9zd/5da+kT6w++o/jJQXEZxIRLrbZoM2xIHfBInxNaD8Xw43XcEjsoZAt9aYg69kj2iJqnGxvOpvW9r8Fht4pGMKyk9wIP2Vlqs4/EW+ruFVhraq4bKOyZkQwnX/XfWs2L4kxy52ZA8lETQwIPaffNBGikRruATU6ivpd0ywUqltxHDsd28SxfsyubtFm00+7fSsb8S1KW71xSVOzEgAyNM0gHQ7aiKr6hddPfDIfgFrGDG2zluF+sYX7pLG3cAZ1cA+Sy7RHkldhBrqFRHR3iCunV5VU2goyr5OWIUqDsNCI1iKl6tGq2KZpScqkkq8ClKVYxFKUoBSlKAUpSgFKVz/p7hbzYpYtveTquwiScji52mYA9mQQA/huImobo0xwU5U3R0ClR/R9bwwtoXzN0IocnUkgRJPM+NSFSZilavFVc2LotsFuG24RiYCsVMEnlBgzVC6CYbEriVZbVy3aNv40vMXCVUq2vlGQTn10Y66wIs0jBOLlfHbydGZgBJMCtHinCMPiVi8isBMNsV74YaitnFYVbqFHEqYkd8EGD4aVHDo1biM9wjXcqd9zJWZ8d9+8zPJWMnF2nTKzjPg/v2X6zBXiD3McrD9ddCPAj21d8Gri2guEG4FXORsWjUjwmtC10eRSpD3Oy2YAsInTfs/kge3vqVqqilwbZeonmSU9679xSlKsc4qN4nxFcO0i3mZlYkjKDFuNyd/K09dSVV/pRiEttbZzC5bgk7STb09xqsnS2NcUVKaTNjiLq/V3Mpe2UaYGYjMbbqcu/m7jYx6a0/wCWYf6NuX/BbkIHm8hpUA/EMJyNv6o+6sD47Dd6fV/0rJzfg7Y4I1VlhxmJR7bpbtvmuaH4tlBJiSxIA2raxXCmWMqrdUCFBIFxR82W7LgciSD6d6peJxdnK2QpmgxoN403FaAbtgm5bKzqAI5bba+7Xu2EavgX9BcKX8+5cL1oCZw7iQQfi50OpErIjU1r2+F3Gabdgg97QgG+u57zVca/a/J9grE1xPyfdVNXwZ0rCu0l9v8AJdDi14ZBuBrly6CSVgABI01PjVqw98OisNmAI9YmuNXGGsR7q67wYf0e1+Yv2Vtjk32OLrMMcai07bu2blK1cTbDXEDCRDmPEZfvqPxmOw9pyhtzGhIAiSuYDfQkHnA0OulannE1StHhVq1lZ7aBM7HPHNkJSSee1b1AKUpQEXxHHMCwUlVQS7AZm1EhUGusc4O4AHMQOI4nY0zZ2mILMHmQW0lyNhygajvFTPExZckrdtB4ysrspVsp0DCZBBmCNu41DX76CQ1tDy7D2XBjbzgY0G45VnKzqxtdnRhOMtAiJQkAiCVPaJUCUO8iInTStjA8YOHdmebguZQSdXBAyooPNZMRyLkzqa07t9XOiAnTVmtjbbUt4mtrBcLtuwbEXbQUeYLimfS0/Z/rVEpXsdMpY9Ptu/1N3H4/KYvM5bKWyWzlQAcgZDOdO/u0EgVGnG4dphfJzEmAfI32JJPdEzW/igqkkNZvAiJz21uQOTZuy3pkeitC5jLevYiRB1tagCIMPBEaVMrMsb8NHlsQHQhHbIYDLmJU7HKysYykRIESDGxq1cG4n19uSIZTlcDaYBkeBBB93Kqlbslz2eqtgnVmuWx68qnX21Z+A4azaQqlxbjHtOQwJJ74HKpgpdyOoeNx25+BK0rVxqBjbB1BfUd/Yc/aK9fyC18xfZWpxGxSoXEYzDYW6xFuHKrnZQNhMA+jxga7zoZPB4sXFzDTVl3B1UlTqPEGgNDF4q9ZuTDPbOoAWTB0I7I3UwRO6ltytfL9zECGDHKdPJkBhqGIierJlTzAgzvUvSoo01rwRBxd51DqriNXTLBC7FRI1fdtNNI5g1onHL/KkGJKBVt3gj3AEDgvYIYZoExoQOak7EVZa8XbKsIYBh3EAj30ohyTVUVVcWomb2FJI7MPZADQJzSDImYj/wDNi5i7BXs3rCnJc3ewTmJGSTljaZj371O/g6z9Gn1V+6n4Os/Rp9VfuqShAYjFWgG6u/hic0rmazBUW/JJA0l+fLTcaHHhcagYdZewrLpqr2QZmTmEbAdnTeBtMiY4jwoFYtJbVp1OVZiDtKkTMd3pG9R6cCvyubq4ntAKNBEaEgE6ieR1M5qAx3L9mDGIsTF2O3Y3kdX5u0TP769X8ZYzNlvYcDTKS1kiOzMrElvLO4G3qnfwdZ+jT6q/dT8HWfo0+qv3UBA2MbYCXBdu4VuychDWpM5iZAgSJA8YnvrNwbEXrmGtKpZGFtBmIzeaDnOYQRECO8nuqY/B1n6NPqr91Z1UAQBAGwFQyydENh8bePZZTn5HLt3pmiPKGjc0IO4NfOvvWrhW4DcBBytkHPvyjQbgjwU+cYm6UotrXgwYNGCDNv3QBA5CBWDinWhQ1tiI0YBQ2h84CJMGJA3XNGsVvUoVT3siRib91ZQFGA8kjSR5skecdiNgAedfMLjbtwZYZWHnFMsg7EyIBAkMPnDTQ1L0pRbWvBXOCYzCLYQXLljOJDybYOYMZkE6GeVesdisMT8Xew69hvOs+XK5TqD+V7qmnwVpjLIhPeVBPtivn4Os/Rp9VfuqTMgnxeHG17Dntnz7AOWNNSIid9CfsrFbxiBAGu4UsCNVeyCRk3MiB299NhI3y1YvwdZ+jT6q/dUVjeD3WZ+rW0oIIVioOWQsHLl1ac+p7131FAR2KxYzN1d7CZe2VBazzBCqdNho095gyBrlxGOTOSlzCZMykAvanKvlLMbtpB5VK8P4VGc3UtmTKgKpgd23q5aAaTJO5+DrP0afVX7qAieH47ChIvXcKXkyVa3BBMju2mPVWviuJWBirJsFHOS8GFoq25tRmya5Z1J5RPKp78HWfo0+qv3V6t4O2plUUHvCgH3ChKIvFXcQmVxLLPk5RMj1SMwzAdxyzoTXu9evspdCygebl7UHuUicyiDHMyvdUvSoovrXgi8JiLl4iVykaN2eY3KlhqG0jwknlUmqgCAIFfaUKyd8ClKVJUVixbMEYro0GPTSlAReGuYkPbzOrKwXMIA1KXW0gbSF9npB88V4neRioyqAsyBmOgBO+nJh7Ne5SgMF/iOIDKAwnq7ZYECJaBoYnUz3R47D7e4tiVyg9WS0GQGHkklhqTyA9p20pSgNf8O4nIx+L8kkHKdCAo0E66kHXvPcJ2cVxq+L7W06vslRJDeeGI2Ouik8tdOcj7SgMmD4rfN4I4twSQYzT5OYQSfR7T3azdKUApSlAKUpQClKUBr45mFslCA2kT6RPumo/CviQ6BnVlIE6QcwQnkNiSPRl8YpSgHFMddWQpAh7YEDU5gdCTOk5dY010Ox1bfFsSq5mNsqN+yQxAyyRrE6tA9FKUBhPHMUN+r0gnQ6yCT3bCI9GtZb3G8Qiz2CTdKAQYGUJI3mJzmdSezoJ0UoD7d4ziVVW+KhgTs2mhO09wn3eNT2HuFkUncgExtJHKlKAy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318964" y="1124744"/>
            <a:ext cx="97930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Dosis</a:t>
            </a:r>
            <a:r>
              <a:rPr lang="en-US" sz="3200" dirty="0" smtClean="0"/>
              <a:t>: </a:t>
            </a:r>
          </a:p>
          <a:p>
            <a:r>
              <a:rPr lang="en-US" sz="3200" dirty="0" smtClean="0"/>
              <a:t>15 </a:t>
            </a:r>
            <a:r>
              <a:rPr lang="en-US" sz="3200" dirty="0"/>
              <a:t>mg </a:t>
            </a:r>
            <a:r>
              <a:rPr lang="en-US" sz="3200" dirty="0" smtClean="0"/>
              <a:t>o </a:t>
            </a:r>
            <a:r>
              <a:rPr lang="en-US" sz="3200" dirty="0"/>
              <a:t>20 mg, 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vía</a:t>
            </a:r>
            <a:r>
              <a:rPr lang="en-US" sz="3200" dirty="0" smtClean="0"/>
              <a:t> oral, dos </a:t>
            </a:r>
            <a:r>
              <a:rPr lang="en-US" sz="3200" dirty="0" err="1" smtClean="0"/>
              <a:t>veces</a:t>
            </a:r>
            <a:r>
              <a:rPr lang="en-US" sz="3200" dirty="0" smtClean="0"/>
              <a:t> al </a:t>
            </a:r>
            <a:r>
              <a:rPr lang="en-US" sz="3200" dirty="0" err="1" smtClean="0"/>
              <a:t>día</a:t>
            </a:r>
            <a:r>
              <a:rPr lang="en-US" sz="3200" dirty="0" smtClean="0"/>
              <a:t> en </a:t>
            </a:r>
            <a:r>
              <a:rPr lang="en-US" sz="3200" dirty="0" err="1" smtClean="0"/>
              <a:t>función</a:t>
            </a:r>
            <a:r>
              <a:rPr lang="en-US" sz="3200" dirty="0" smtClean="0"/>
              <a:t> de la </a:t>
            </a:r>
            <a:r>
              <a:rPr lang="en-US" sz="3200" dirty="0" err="1" smtClean="0"/>
              <a:t>cifra</a:t>
            </a:r>
            <a:r>
              <a:rPr lang="en-US" sz="3200" dirty="0" smtClean="0"/>
              <a:t> de </a:t>
            </a:r>
            <a:r>
              <a:rPr lang="en-US" sz="3200" dirty="0" err="1" smtClean="0"/>
              <a:t>plaquetas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err="1" smtClean="0"/>
              <a:t>Efectos</a:t>
            </a:r>
            <a:r>
              <a:rPr lang="en-US" sz="3200" dirty="0" smtClean="0"/>
              <a:t> </a:t>
            </a:r>
            <a:r>
              <a:rPr lang="en-US" sz="3200" dirty="0" err="1" smtClean="0"/>
              <a:t>adversos</a:t>
            </a:r>
            <a:r>
              <a:rPr lang="en-US" sz="3200" dirty="0" smtClean="0"/>
              <a:t>: </a:t>
            </a:r>
          </a:p>
          <a:p>
            <a:r>
              <a:rPr lang="en-US" sz="3200" dirty="0" err="1" smtClean="0"/>
              <a:t>naúseas</a:t>
            </a:r>
            <a:r>
              <a:rPr lang="en-US" sz="3200" dirty="0" smtClean="0"/>
              <a:t>, </a:t>
            </a:r>
            <a:r>
              <a:rPr lang="en-US" sz="3200" dirty="0" err="1" smtClean="0"/>
              <a:t>inestabilidad</a:t>
            </a:r>
            <a:r>
              <a:rPr lang="en-US" sz="3200" dirty="0" smtClean="0"/>
              <a:t>, </a:t>
            </a:r>
            <a:r>
              <a:rPr lang="en-US" sz="3200" dirty="0" err="1" smtClean="0"/>
              <a:t>cefalea</a:t>
            </a:r>
            <a:r>
              <a:rPr lang="en-US" sz="3200" dirty="0" smtClean="0"/>
              <a:t>, </a:t>
            </a:r>
            <a:r>
              <a:rPr lang="en-US" sz="3200" dirty="0" err="1" smtClean="0"/>
              <a:t>fatiga</a:t>
            </a:r>
            <a:r>
              <a:rPr lang="en-US" sz="3200" dirty="0" smtClean="0"/>
              <a:t>, </a:t>
            </a:r>
            <a:r>
              <a:rPr lang="en-US" sz="3200" dirty="0" err="1" smtClean="0"/>
              <a:t>diarrea</a:t>
            </a:r>
            <a:r>
              <a:rPr lang="en-US" sz="3200" dirty="0" smtClean="0"/>
              <a:t>, anemia y </a:t>
            </a:r>
            <a:r>
              <a:rPr lang="en-US" sz="3200" dirty="0" err="1" smtClean="0"/>
              <a:t>trombocitopenia</a:t>
            </a:r>
            <a:r>
              <a:rPr lang="en-US" sz="3200" dirty="0" smtClean="0"/>
              <a:t>.</a:t>
            </a:r>
            <a:endParaRPr lang="es-ES" dirty="0"/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7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altLang="it-IT" sz="4000" dirty="0" err="1" smtClean="0">
                <a:solidFill>
                  <a:srgbClr val="002060"/>
                </a:solidFill>
              </a:rPr>
              <a:t>Mielofibrosis</a:t>
            </a:r>
            <a:r>
              <a:rPr lang="en-US" altLang="it-IT" sz="4000" dirty="0" smtClean="0">
                <a:solidFill>
                  <a:srgbClr val="002060"/>
                </a:solidFill>
              </a:rPr>
              <a:t>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Tratamiento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sp>
        <p:nvSpPr>
          <p:cNvPr id="2" name="AutoShape 4" descr="data:image/jpeg;base64,/9j/4AAQSkZJRgABAQAAAQABAAD/2wCEAAkGBhAQEBUUERQVFRMVFxYYFRYYFxgVFxcYExgYFxoYFxUXHCYeGBkjHBgYIC8gIycpLCwsGB8xNTAqNSYrLCkBCQoKDgwOGg8PGiokHyUvKiwsKi0sKSwtLCwsLCwvLCwqLCw2LCwsLCwsKSwsKSwsLCwsKSwsLCksKSwsLCksLP/AABEIANYA7AMBIgACEQEDEQH/xAAbAAEAAgMBAQAAAAAAAAAAAAAABQYDBAcCAf/EAFAQAAIBAgQCBQYICQoEBwEAAAECEQADBBIhMQVBBhMiUWEyQnGBkaEHIzNSU5Kx0RUWYnJzgrLB0hQXJDSDk6Kz4fBDVHSjRGPCw9Pi8TX/xAAZAQEAAwEBAAAAAAAAAAAAAAAAAQIDBAX/xAAxEQACAgEDAwEGBQQDAAAAAAAAAQIRAxIhMQRBURMiMmFxgZEUFbHB8DNS4fEjYtH/2gAMAwEAAhEDEQA/AO40pSgFKUoBSlY8RcCoxLBYB7TbDxMkaeugI3jnHOp7FuGvMJAPkoNs7x5vcN2IgRBIgeH8Uu4dyzM91GM3QTmafn2xy8bY0gdkAiGjbuEvpcZHeL3lOSM3WkkDrAY1QjSB5OiwIFZL4u5eyygxqT6PZ7RUgv2HxC3FDoQysAVYGQQeYNZKqPQy7cLtBAssuYKTBdwRmuou4QyJ7yQdJ7VuqAKUpQClKUApSlAKUpQClKUAqH47xm5Ya2ttFYvnJzMVAyZe4GfK91TFVLpViVuXLYtOhZReUwQ2Vvi9GAmD4GgMn4z4n6Oz9d/4KkOBcce+9xLiKrIEIyksCHzDmBB7Pvqr2bdwTmYMNI0gzBn3x76kOi+LRMTdFx0VnSwFBYDM03NFBOup5VILjSlKgClKUApSlAKUpQClKUAqO6QqDhrgIkFYIOoIJGhHMVI1F9KGjBYgjcWnI33CkjYg70BHcV4YqKFckWAZtXd2wzHSCTvZO2uw0PZ1WHu8JvtcFu8g/Jtq0i8RuzHUpZGhMydQDJyqzon0juLfOHxLm4l35J31IcaG2SeTDUeOnOrlgOFWrE9WImNyWhR5KLJ7KLJhRoJMUBE4fh3U4uzJzO9q/naInKbMKo81FkwviSSSSTYaisX/AF3D/o8R9tmpWgFKUoBSlKAUpSgFKUoBSlKAVSrnR+9eYXbZiBdTylEEYi6xlWtsCCDygiKutR/A/kf7S9/nXKArX4tY353+K1/8NYbnR+9YFy9dOpFhB2lJ0xFtvMRQNhV3v31tqzuQqqCWJ2AAkk1zDEdIr+Lvq5d1sNetBLMwDbFxQGb8o+V4ab0B1OlKUApSlAKUpQClKUApSlAKiulf9RxP6G5+ya98T6RYXDfK3FDfNHab6o1ql9I/hCW9ZuWrNow6MpZjBhhBIVZ95qrkkdGPpsuRaox28kFxFewx5jUHYgg6EHka6tw/GA2bJdhmdEOu7EqCdPXXKOKLNq4BuVI9tdIssRh8KQqN2bQlgZEqvkkDTberHOa3SbjdvCYnD3LgYjJfACgEyTZ7yKiL/wAJxYxZw5J5Zm1+qoP21YOLYG3exmHF1FcC3iCAwkSDY1g1L2MMiCEVVHcoA+yqNSb2Z14smCEfahqfzpFD/GTjF75OxlHhab7bhivpwnHbm7lP1rS/sa10ClRo8tmn4xL3ccV9LOf/AIpcVfy8TH9tcPuAp/N9jD5WKH1rh+0iugUp6aH5hlXFL6I5/wDzbYj/AJkex/4qfzdYobYkf4x9hroFKenEfmGfyvsjn46D8RXyMV/3Lo/dQ8C41b8m+W/tZ/bFdApT00Px+R+8ov5pHPjjOO2t1L/q23/Y1r7+PuOtfL4YfVuW/eZFdApTQ+zH4vHL38UfpsUzC/CdYb5S1cX80q4/cfdU/wBGsQtzDK6+S7XWHLRrrkaVmxXA8Nd+Us228Son271o8Mtm3g8tohMjXQsyQFW64jmdvTVoqXcxzSwyS9OLT+do0PhIc/yRFk5XvW1cDzl7Rg+EgeyqdbHbt/pbP+alWv4R+1hbBB/8RaPp7L1TsTfNsK4ElXtEDvi4pirWc6jbSR2KlU/h3wlYd9LyNbPeO2vtHa91WbA8Ts3xNq4rj8kgx6RuPXVVJPg2y9Plxe/Fo2qUpVjAUpSgFfGYASdAKrfHuneHw0qnxtwclPZU/lP+4SfRVdXA8S4oZuHq7J2BBVI/JTd/SfbVHNcLc7cfRycdeR6Y+X+yLBxj4QMLYkW/jnHzTCD0vt7JqA/lfFuI+QDatHmJtrH557TerSrNwfoThcPBK9Y4854MfmrsPt8asFRpk+Waevgw/wBKNvzL9kUzhfwa2V1vu1w81XsL6z5R9oqV45wyzYwGJFq2qDqbnkgAnsnc7n11PVF9KP6jif0N39g1ZRS4OXL1GXL78r/T7HMeIfJv6D9tdIwuKZbOEUR21tyTOwRdoI115/6VzfiHyb+g11PhFsHDWJAMW7cSJjsDarGBC9LOJXLGJwpt5czLiF7QJAEW22BGvZ7+dZOCdIr9zEC1dFuGR2BVWUgoU3zOdIY+ytTpt/WsFvvf238ldq8cJWOIWxM/FXtdf/K79RWbb1JHTGEXicu/+i50pStDmFKUoBSlKAUpSgFKUoCnXOlWKl8osgBrgEo5MI7KJPWDXTurd4RxNjw1LwADXMzRrANy4xOoMgCe+oQIeruGTHW3tNY+Vf1er0VP9B0DcNw4IBGTY6jyjWcG23Z05oRjGLj/ADg0PhFM4WzP09r9l6qdvy7X6Wz/AJqVbvhHH9Gs/wDUW/seqja+UtfpbP8AmJWhzHR+I9GsLiPlLSlvnDst9ZYJ9dVjHfBuyHPhbxVhsGkEei4mvuq90qrgmdOLq8uLaMtvHKOdjpFxPAmMTbNxPnN+66un1pNWHhPTvCX4DN1Tnk+g9T7e2KsTKCIOoNVzi3QPCX5KjqnPNNvWm3siq6ZLhm/rdPm/qR0vzH/wsYM19rnJ4ZxThutljdtDkJdY8bZ1X9X21KcP+Ee2yfGWbgYGDkGdeXMwR6KKa77FZ9FKtWJqS+H7ok+GdCcJYcuFLtMrnIYL+aIj1mTU/UMl+48sbrLLPCgIAArFR5SknYSZ58q9dv6d/wDtfwVKaXBjk15Hc5WyXpUbgMU/Wm2zFxkDqxABGpUjsgAjYjTvqSqydmMo6XQqM6Uf1LE/obv7BqTqF6ZYhkwF9lickaqrCGIUgqwIIgnQipISt0jm/EB8W/oNdV4N/VrP6K3+wK41hbXWMRKg6ZfirMFiwAHkaan3VtYoXEWRdB8mMqWwuo20XSO6P9M/Vieh+W5k62Lv04P9Jwf9v+wtY+CXM2PtE/RXv/aqu9C7C4nFG3fGderdhspUgqJDIAdiRXQ8B0aw1i51ltCHAIkuzaNEjtE9w9lEtTUkZZE8Clhkt/8ARKUpStDjFKVhxOLS2JY7mAACST3Ko1J9FCUr4M1Ki7nF3821A/LcKfYoasLceuDe2p9Fwz70H21XUjRYZvj9UTVK0MDxq3dOXVX+a2hMdxBIb1Gt+pTspKLi6YpSlSVOei6QLg5G5e/zXqx9BP8A+dh/zP8A1Gs1/ohg3YsbZliSYd1EsZJgNGpJrlVy7cF1kQhVV3VQFtgAK7AebroNzqay9zdnfHHLqqjBcLezoPwkf1ez/wBRb+x6qVofGWv0tn/MWtK9YOUk3kaPNKWm115FSNFg+sxMViwo6rEWfJb4yyT8XbG7qIlV7uYPvFT6iD6DKk3tsdspSlaHAR+J4obbkFSQMoETmObKARpEZmC77g1qr0k8kdU+YiY3iMs+JjNO20HnUyRX2gIe30izeTZunbkO+Pt90mpa2ojQROu0b9/jXqlAVleFLdkkn/ioQADu9wGfHtHlI74kH2vAVGaGaWzakKYz5c2kRByjTlUtieD2LjZntqWO52J9Mb1i/F3C/RD2n76pTN3OL3Nbh1sLicq7LYUR3dsxUtZxKvIB1G41BHpB1FY8Hw21Znq0CzvHOvd/Cq8HZh5LDRh6D3eB0PMVZKjKbt2Zq18fgbd+21u6MyMIYSRPPcEEbUw98yUeM4102YfOX945HwIJ2KkqVkfB1gPmP/e3P4q+fzc8P+Y/97c/iqz0qKRr62T+5/dkLwnojhcLc6yyrB4KyXZtDEiGJ7hU1SlSZtuTtisd++qCWPgOZJ7gBqT4CmIvhFJPqA3JOgA8SdKx4fDEHO+rn2KPmr4d55+wAQZLFxmElcvcCQTHjGg9pqM4vKOXOim2VDcrbSTLR5Kt2e1+QJ5VL0qGrLRlpdlMfAXYUi8dMuuZyGhy0TIEEFQSAJy7AGK08RhbwTKtyRkjnmmN8xk6mdZ2Phrbr3R/DsZyZSeaE2/2CKw/ivh+YdvBrjEewms3BnVHLjXkqtnOSiIc10FdRrBUjtE8vXv6Jq9Xr5SJUleZXUj9Xcj0SfCvmEwFq0ItoqjwFbFWjHSZZsvqNbcHm3dDAFSCDsRqK9VqXrRtkug8XQed+UB88e/buI2UcEAgyCJBGxBq5geqrmI6AYB2ZjbaWJJi5cAljJMZtNSasdKVZaMpR910Vn+brAfMf+9ufxV6tfB9gFYMEeVIYfGOdVMgwTB1FWSlRSLPLN7OT+4pSlSZilKUApSlAKUpQCobi/SvD4V8j52aMzBFLZFMwW9jaCTodKmarXSLoWuLudYt5rTMoV4UMGCzlOsQdSOYOmmlQ77GmNQcvb4+BL4y7msi9ZHWFV6y2FI+MBE5QTp2hprzIPKt1TIqE4RjHSxbRbOltRbEOIIt9iVnXKcsidda2/wlc+i/xrS0PTl/KJGlauDx3WEqVKusEgkHRpggjcaEeqtqpKNNOmKVgxOOt24zsATsNSx9CjU+ytRuNqPMuH9UD3MQaiyyhJ8I2Llh2vKxK9WqmFg5jcOmadgAuYRzzco1jT0xwov9TLTn6vPl+L6ycuTN35uzMROkzWz+MNgCXLJHzlIH1gCPfVZtdBDfuC8bhS09w3RZjVczZxLTuT2iI0nLJA1i/BeMIq/UtbbfMvNKUqxiKUpQClKUArWwVh0LhipTNNuAQVUgEqe/tZiI5EDlX3E4+3bMM2p2USzHxCrJj1VqtxxR5lz6oHuYg1FpF1CT4RJVB8P6Y4W/dFtC3aJCOVhHKzIVv1WIkCcpia2G6RYcKS5ZAAScysNAO+IJ8JqucC6BFLlq61whEOe3ZjVJLFVZwYYgNqRz74BqLvguoRSeu0+xd6VixGLS2Jdgo5TzPcBuT4CtN+NpyS4f1Mv7ZBqbSM1CT4RI1B4jpjhbd82SWlWCu4WURm2DN6xJAIHMjWtlekFnzs6elTHtWQPXVcTodbxd+5fFxlw73M3ViD1pXRmzeajNOkHSSCMwiL8GsYJX6lrx8y7UpSrGApSlAKUpQClKUBV0OIygW9FynXseVmb52/LTTY7zp7RsX2iwHPKoKa5jpqRuo0OwO4B2Mg/C7y6WriBZJAdCxEmYkMJGvd7a8HAYr6S1/dt/HVKZ0Nxbu/1PnDQf5ScxluotyYiTneTHLWpk1E8Gwr5nuXGBuQEKgZQuXWNzO8zzBnuiWqy4MptN7FXFy5CFPKJ/pBOXNmESDm2jWBEREECJ0OsxfnZdADugkhWzAkAxLZYjl47WjiWAtMC7yrAeWhKt4DTyvAEHetAdH7jAHrmWeTIjEeBKgCf961m4s3jkhy2V1sTfNxZWFg5tvyoMyfydPE1N9E8S2e5bHyYAI7laTIHdIgx3+k1mXompPxl12HcIQf4amMJgrdpcttQo8KRg07ZfLmi4aVuZ6UpWpxClKUArzcmDG8GPTyr1SgKsz3MqdVrMm8xy5i4AkMW84GREaSNQBB1EfE5h1kZdJjLqIggwNDPa05GJ51Z8Zwm3cObVX+chyk+nk3rBrQudHXO18+tEJ9oisnFnXHJDlsr9q9dOlwAGBqOZO+kn/ftMz0SxLHrEHyawV7lJnMo8NjHIzXxOja9ZlvXHaRKxCq0bjsjcdx3GvfE9hcIlpQqKFUchSMGnbJy5ouGiJA457k3Cgm/nI1js29csZtlIA1AOpOmhjQxD4rMQCMsnXsTGcQYjbJPeZPhrasZw+3djONRswJVh6GGo9FRC8FZy2S8+UGJZUaSNwIAJA2nvnuqXFlITj32IV713OQVGSdDOoEenXUf4uUVudH8Sy4nIvksCbg5AjyW/O3HiPQK3x0Vny7zkdyhU941qUwHC7VgRbWO87k+k1WMHds1nnhocVvZt0pStjhFKUoDFZxVt5yMrRvBBj0xWWqXgbr2wj22Cnq1UgrII0PeNazv0gxI85Pqf/aslkXc7H0kr9lltpXPcR06xSkhQpgkE5DGk8w2mo5xoayjpli4Bm2JAMZDpI28qjyxQj0eSXFF7uXAoJYgAbkmAPWa82b6uJRgw7wQR7RXOuI9KcRettbfJlbQwhB3nfN4VOfB4firvdnH7IpHIpOkWy9HLFi1ye9lixYyHrRsNH8U7/Ssk+jN4Vt1jv3kRSXKqvMsQB6yarN/pzhLFtkFzrGSVQICwI8ztbbEAmeRrRtLk5YYpz91Nk+B1lyfMtnTxfmfQu3pJ7hW3UJwnja3cG1zDozFAwCNAZnUTrEyWJB076rP4c41f+TslB4W8vvumquaRtj6Wc202lXNujoNfCaq3RnA8TW8XxVybeUjIWVjOkQFEDnzrDxzoG+JxD3DiIVohSpbLAAgdoCPvpqdWkT6GNT0yyKvKt/QtLY+0DBuID3FhP219xWMt2lzXHVFmJYhRPdJ51TbXwW2vOvMe+FVftmrHxro5ZxdtUuFgEMqVOu0cwZ0onLwROGBSSU2132PR6TYP/mLP11++tzCY23dXNadXWYlSGEjlpzqtD4NcJ8699Zf4KmOEdHbOFtNbt5irklixkmRl3AEaUTl3Jyx6dR/45Nv4o2F4xhztetH9dfvrZt3lbySD6CD9lU658F+H827cHpCH9wrY4J0BXC4hbovM2WezlCzII1IO2u0UTl4LSxdPpbjkd+KLZSqp0l4Bjrt7rMPfyrlACZ3SCN4yiDPjUSLXHbOxLj027n29qjnXYQ6WM4prJG/D2L5ibGdYmDup5qRsR/vXbnXzC38666MNGHcw39XMeBBqK4vx25hMIl25azXDkDqphVZhrLQYAIj1ioLBfCPh+sl0dA47UQ4zLsdIOokHTzRUuaWzM4dLlnHVFWvgW/FuTCKYZ515qo8ph46gDxYd1Z7dsKAAIAEAdwFRvBOJ2cTnu2nDCcvMFQuwIOokkt6CO6pSrHO04umKUpQgUpSgFKUoCJboxhzyYeAdwB6BNYr/AEZwqqWKvAE+W331N1gxyk2nA3ytHpgxUaV4NPVn/c/uRv4o4X5rfXb768nodhPmH67ffUFxjp+5uGzhLZZwSuYgsSRp2bY1PpPsr7wPgHEbl9L+KusoUzkLSSPm5F7Kg/7FZ3Fukjt9HLGGvJPT4Vu39DD0hPDMIxQ2ne5AOUMQBO0sTp6gajuF4/HvIwNnqkYzIGYSO+5d09ldCv8ACMPcuC49pGcCAxUEx662wKnQ7C6uEYJadT/7NtfYhePdGxjbVtbrlWQgkrqCSIOh9xqLs9B8Hav21KG5mDMc5n5PTYQN7i8uVW+ta5hmN5HDQqrcUrA1LlCDO4jKfb4VbSrs5V1GVR0KTSMuHwyW1Coqqo2CgAD1CslKVYwbsUpSgFKUoBSlKAUpSgFKUoARUH0h4JhWsu72bZKdqcsNCmTqsHaanK1uJYVrtl0VsjMpAaAYnnB0NKLRlKO8XRq8J6P2cLaa3ZBTMNWkkzETJ7qqL9GeK4UzYvG4N4D6nxKXOyT6zXQaVRwTOjF1U8bb2d83uVHo10ixty+LOJsEaEl8jJEfOnskHbSN6nbnSLCrdNpryC4NwTGp1jMdJ8JqRqu8c6D4fEsz9q3cbdl1BO0lTp7IpUkttydWHLO5rSq7eSwgzX2qFg+jPE8HdUWLge1mE9qFidc1tttPmyasvGelWHwlxUu5pYTIWQBMSefftO1FLzsRPp/aSxPVfjn6omKVrYHiNq+ua06uveDMekbg+BrZq5zNNOmUbi/wgs7dVgkLsTAcqTP5ic/SfZW30U4DjUvG/irrSykdWWLEzEZvNEcgPdViwXCLFgsbVtELGWIEEz493htW5Wai7ts7J9TBQ0Yo0ny3u2aPD8OiM6hVDiNQACyHyJO5gDLr801g6UWL74S6uHnrSBEHKxGYZgraQxXMAZGp3G9buKskwyeWsxOzA7qfTA15EDxB+4XGJcnKdVMOumZGgHKw5GCD6CDsRWhxp72UjoLeu2sReR1ezZKZlS5K9oPBZQ22hAaO9d9zd/5da+kT6w++o/jJQXEZxIRLrbZoM2xIHfBInxNaD8Xw43XcEjsoZAt9aYg69kj2iJqnGxvOpvW9r8Fht4pGMKyk9wIP2Vlqs4/EW+ruFVhraq4bKOyZkQwnX/XfWs2L4kxy52ZA8lETQwIPaffNBGikRruATU6ivpd0ywUqltxHDsd28SxfsyubtFm00+7fSsb8S1KW71xSVOzEgAyNM0gHQ7aiKr6hddPfDIfgFrGDG2zluF+sYX7pLG3cAZ1cA+Sy7RHkldhBrqFRHR3iCunV5VU2goyr5OWIUqDsNCI1iKl6tGq2KZpScqkkq8ClKVYxFKUoBSlKAUpSgFKVz/p7hbzYpYtveTquwiScji52mYA9mQQA/huImobo0xwU5U3R0ClR/R9bwwtoXzN0IocnUkgRJPM+NSFSZilavFVc2LotsFuG24RiYCsVMEnlBgzVC6CYbEriVZbVy3aNv40vMXCVUq2vlGQTn10Y66wIs0jBOLlfHbydGZgBJMCtHinCMPiVi8isBMNsV74YaitnFYVbqFHEqYkd8EGD4aVHDo1biM9wjXcqd9zJWZ8d9+8zPJWMnF2nTKzjPg/v2X6zBXiD3McrD9ddCPAj21d8Gri2guEG4FXORsWjUjwmtC10eRSpD3Oy2YAsInTfs/kge3vqVqqilwbZeonmSU9679xSlKsc4qN4nxFcO0i3mZlYkjKDFuNyd/K09dSVV/pRiEttbZzC5bgk7STb09xqsnS2NcUVKaTNjiLq/V3Mpe2UaYGYjMbbqcu/m7jYx6a0/wCWYf6NuX/BbkIHm8hpUA/EMJyNv6o+6sD47Dd6fV/0rJzfg7Y4I1VlhxmJR7bpbtvmuaH4tlBJiSxIA2raxXCmWMqrdUCFBIFxR82W7LgciSD6d6peJxdnK2QpmgxoN403FaAbtgm5bKzqAI5bba+7Xu2EavgX9BcKX8+5cL1oCZw7iQQfi50OpErIjU1r2+F3Gabdgg97QgG+u57zVca/a/J9grE1xPyfdVNXwZ0rCu0l9v8AJdDi14ZBuBrly6CSVgABI01PjVqw98OisNmAI9YmuNXGGsR7q67wYf0e1+Yv2Vtjk32OLrMMcai07bu2blK1cTbDXEDCRDmPEZfvqPxmOw9pyhtzGhIAiSuYDfQkHnA0OulannE1StHhVq1lZ7aBM7HPHNkJSSee1b1AKUpQEXxHHMCwUlVQS7AZm1EhUGusc4O4AHMQOI4nY0zZ2mILMHmQW0lyNhygajvFTPExZckrdtB4ysrspVsp0DCZBBmCNu41DX76CQ1tDy7D2XBjbzgY0G45VnKzqxtdnRhOMtAiJQkAiCVPaJUCUO8iInTStjA8YOHdmebguZQSdXBAyooPNZMRyLkzqa07t9XOiAnTVmtjbbUt4mtrBcLtuwbEXbQUeYLimfS0/Z/rVEpXsdMpY9Ptu/1N3H4/KYvM5bKWyWzlQAcgZDOdO/u0EgVGnG4dphfJzEmAfI32JJPdEzW/igqkkNZvAiJz21uQOTZuy3pkeitC5jLevYiRB1tagCIMPBEaVMrMsb8NHlsQHQhHbIYDLmJU7HKysYykRIESDGxq1cG4n19uSIZTlcDaYBkeBBB93Kqlbslz2eqtgnVmuWx68qnX21Z+A4azaQqlxbjHtOQwJJ74HKpgpdyOoeNx25+BK0rVxqBjbB1BfUd/Yc/aK9fyC18xfZWpxGxSoXEYzDYW6xFuHKrnZQNhMA+jxga7zoZPB4sXFzDTVl3B1UlTqPEGgNDF4q9ZuTDPbOoAWTB0I7I3UwRO6ltytfL9zECGDHKdPJkBhqGIierJlTzAgzvUvSoo01rwRBxd51DqriNXTLBC7FRI1fdtNNI5g1onHL/KkGJKBVt3gj3AEDgvYIYZoExoQOak7EVZa8XbKsIYBh3EAj30ohyTVUVVcWomb2FJI7MPZADQJzSDImYj/wDNi5i7BXs3rCnJc3ewTmJGSTljaZj371O/g6z9Gn1V+6n4Os/Rp9VfuqShAYjFWgG6u/hic0rmazBUW/JJA0l+fLTcaHHhcagYdZewrLpqr2QZmTmEbAdnTeBtMiY4jwoFYtJbVp1OVZiDtKkTMd3pG9R6cCvyubq4ntAKNBEaEgE6ieR1M5qAx3L9mDGIsTF2O3Y3kdX5u0TP769X8ZYzNlvYcDTKS1kiOzMrElvLO4G3qnfwdZ+jT6q/dT8HWfo0+qv3UBA2MbYCXBdu4VuychDWpM5iZAgSJA8YnvrNwbEXrmGtKpZGFtBmIzeaDnOYQRECO8nuqY/B1n6NPqr91Z1UAQBAGwFQyydENh8bePZZTn5HLt3pmiPKGjc0IO4NfOvvWrhW4DcBBytkHPvyjQbgjwU+cYm6UotrXgwYNGCDNv3QBA5CBWDinWhQ1tiI0YBQ2h84CJMGJA3XNGsVvUoVT3siRib91ZQFGA8kjSR5skecdiNgAedfMLjbtwZYZWHnFMsg7EyIBAkMPnDTQ1L0pRbWvBXOCYzCLYQXLljOJDybYOYMZkE6GeVesdisMT8Xew69hvOs+XK5TqD+V7qmnwVpjLIhPeVBPtivn4Os/Rp9VfuqTMgnxeHG17Dntnz7AOWNNSIid9CfsrFbxiBAGu4UsCNVeyCRk3MiB299NhI3y1YvwdZ+jT6q/dUVjeD3WZ+rW0oIIVioOWQsHLl1ac+p7131FAR2KxYzN1d7CZe2VBazzBCqdNho095gyBrlxGOTOSlzCZMykAvanKvlLMbtpB5VK8P4VGc3UtmTKgKpgd23q5aAaTJO5+DrP0afVX7qAieH47ChIvXcKXkyVa3BBMju2mPVWviuJWBirJsFHOS8GFoq25tRmya5Z1J5RPKp78HWfo0+qv3V6t4O2plUUHvCgH3ChKIvFXcQmVxLLPk5RMj1SMwzAdxyzoTXu9evspdCygebl7UHuUicyiDHMyvdUvSoovrXgi8JiLl4iVykaN2eY3KlhqG0jwknlUmqgCAIFfaUKyd8ClKVJUVixbMEYro0GPTSlAReGuYkPbzOrKwXMIA1KXW0gbSF9npB88V4neRioyqAsyBmOgBO+nJh7Ne5SgMF/iOIDKAwnq7ZYECJaBoYnUz3R47D7e4tiVyg9WS0GQGHkklhqTyA9p20pSgNf8O4nIx+L8kkHKdCAo0E66kHXvPcJ2cVxq+L7W06vslRJDeeGI2Ouik8tdOcj7SgMmD4rfN4I4twSQYzT5OYQSfR7T3azdKUApSlAKUpQClKUBr45mFslCA2kT6RPumo/CviQ6BnVlIE6QcwQnkNiSPRl8YpSgHFMddWQpAh7YEDU5gdCTOk5dY010Ox1bfFsSq5mNsqN+yQxAyyRrE6tA9FKUBhPHMUN+r0gnQ6yCT3bCI9GtZb3G8Qiz2CTdKAQYGUJI3mJzmdSezoJ0UoD7d4ziVVW+KhgTs2mhO09wn3eNT2HuFkUncgExtJHKlKAy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606425" y="836712"/>
            <a:ext cx="921759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Los </a:t>
            </a:r>
            <a:r>
              <a:rPr lang="en-US" sz="3200" dirty="0" err="1" smtClean="0"/>
              <a:t>primeros</a:t>
            </a:r>
            <a:r>
              <a:rPr lang="en-US" sz="3200" dirty="0" smtClean="0"/>
              <a:t> </a:t>
            </a:r>
            <a:r>
              <a:rPr lang="en-US" sz="3200" dirty="0" err="1" smtClean="0"/>
              <a:t>ensayos</a:t>
            </a:r>
            <a:r>
              <a:rPr lang="en-US" sz="3200" dirty="0" smtClean="0"/>
              <a:t> </a:t>
            </a:r>
            <a:r>
              <a:rPr lang="en-US" sz="3200" dirty="0" err="1" smtClean="0"/>
              <a:t>fase</a:t>
            </a:r>
            <a:r>
              <a:rPr lang="en-US" sz="3200" dirty="0" smtClean="0"/>
              <a:t> III </a:t>
            </a:r>
            <a:r>
              <a:rPr lang="en-US" sz="3200" dirty="0" err="1" smtClean="0"/>
              <a:t>randomizados</a:t>
            </a:r>
            <a:r>
              <a:rPr lang="en-US" sz="3200" dirty="0" smtClean="0"/>
              <a:t> (COMFORT-I y </a:t>
            </a:r>
            <a:r>
              <a:rPr lang="en-US" sz="3200" dirty="0"/>
              <a:t>COMFORT-II) </a:t>
            </a:r>
            <a:r>
              <a:rPr lang="en-US" sz="3200" dirty="0" err="1" smtClean="0"/>
              <a:t>realizados</a:t>
            </a:r>
            <a:r>
              <a:rPr lang="en-US" sz="3200" dirty="0" smtClean="0"/>
              <a:t> en </a:t>
            </a:r>
            <a:r>
              <a:rPr lang="en-US" sz="3200" dirty="0" err="1" smtClean="0"/>
              <a:t>todo</a:t>
            </a:r>
            <a:r>
              <a:rPr lang="en-US" sz="3200" dirty="0" smtClean="0"/>
              <a:t> el </a:t>
            </a:r>
            <a:r>
              <a:rPr lang="en-US" sz="3200" dirty="0" err="1" smtClean="0"/>
              <a:t>mundo</a:t>
            </a:r>
            <a:r>
              <a:rPr lang="en-US" sz="3200" dirty="0" smtClean="0"/>
              <a:t>, en  </a:t>
            </a:r>
            <a:r>
              <a:rPr lang="en-US" sz="3200" dirty="0"/>
              <a:t>528 </a:t>
            </a:r>
            <a:r>
              <a:rPr lang="en-US" sz="3200" dirty="0" err="1" smtClean="0"/>
              <a:t>pacientes</a:t>
            </a:r>
            <a:r>
              <a:rPr lang="en-US" sz="3200" dirty="0" smtClean="0"/>
              <a:t> y en los </a:t>
            </a:r>
            <a:r>
              <a:rPr lang="en-US" sz="3200" dirty="0" err="1" smtClean="0"/>
              <a:t>que</a:t>
            </a:r>
            <a:r>
              <a:rPr lang="en-US" sz="3200" dirty="0" smtClean="0"/>
              <a:t> se ha </a:t>
            </a:r>
            <a:r>
              <a:rPr lang="en-US" sz="3200" dirty="0" err="1" smtClean="0"/>
              <a:t>contrastado</a:t>
            </a:r>
            <a:r>
              <a:rPr lang="en-US" sz="3200" dirty="0" smtClean="0"/>
              <a:t> </a:t>
            </a:r>
            <a:r>
              <a:rPr lang="en-US" sz="3200" dirty="0" err="1" smtClean="0"/>
              <a:t>eficacia</a:t>
            </a:r>
            <a:r>
              <a:rPr lang="en-US" sz="3200" dirty="0" smtClean="0"/>
              <a:t> y </a:t>
            </a:r>
            <a:r>
              <a:rPr lang="en-US" sz="3200" dirty="0" err="1" smtClean="0"/>
              <a:t>seguridad</a:t>
            </a:r>
            <a:r>
              <a:rPr lang="en-US" sz="3200" dirty="0" smtClean="0"/>
              <a:t> del </a:t>
            </a:r>
            <a:r>
              <a:rPr lang="en-US" sz="3200" dirty="0" err="1" smtClean="0"/>
              <a:t>tratamiento</a:t>
            </a:r>
            <a:r>
              <a:rPr lang="en-US" sz="3200" dirty="0" smtClean="0"/>
              <a:t> con el </a:t>
            </a:r>
            <a:r>
              <a:rPr lang="en-US" sz="3200" dirty="0" err="1" smtClean="0"/>
              <a:t>inhibidor</a:t>
            </a:r>
            <a:r>
              <a:rPr lang="en-US" sz="3200" dirty="0" smtClean="0"/>
              <a:t> de JAK1/JAK2, </a:t>
            </a:r>
            <a:r>
              <a:rPr lang="en-US" sz="3200" dirty="0" err="1" smtClean="0"/>
              <a:t>han</a:t>
            </a:r>
            <a:r>
              <a:rPr lang="en-US" sz="3200" dirty="0" smtClean="0"/>
              <a:t> </a:t>
            </a:r>
            <a:r>
              <a:rPr lang="en-US" sz="3200" dirty="0" err="1" smtClean="0"/>
              <a:t>conseguido</a:t>
            </a:r>
            <a:r>
              <a:rPr lang="en-US" sz="3200" dirty="0" smtClean="0"/>
              <a:t> la </a:t>
            </a:r>
            <a:r>
              <a:rPr lang="en-US" sz="3200" dirty="0" err="1" smtClean="0"/>
              <a:t>aprobación</a:t>
            </a:r>
            <a:r>
              <a:rPr lang="en-US" sz="3200" dirty="0" smtClean="0"/>
              <a:t> del </a:t>
            </a:r>
            <a:r>
              <a:rPr lang="en-US" sz="3200" dirty="0" err="1" smtClean="0"/>
              <a:t>fármaco</a:t>
            </a:r>
            <a:r>
              <a:rPr lang="en-US" sz="3200" dirty="0" smtClean="0"/>
              <a:t> 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agencias</a:t>
            </a:r>
            <a:r>
              <a:rPr lang="en-US" sz="3200" dirty="0" smtClean="0"/>
              <a:t> </a:t>
            </a:r>
            <a:r>
              <a:rPr lang="en-US" sz="3200" dirty="0" err="1" smtClean="0"/>
              <a:t>reguladoras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Los </a:t>
            </a:r>
            <a:r>
              <a:rPr lang="en-US" sz="3200" dirty="0" err="1" smtClean="0"/>
              <a:t>pacientes</a:t>
            </a:r>
            <a:r>
              <a:rPr lang="en-US" sz="3200" dirty="0" smtClean="0"/>
              <a:t> </a:t>
            </a:r>
            <a:r>
              <a:rPr lang="en-US" sz="3200" dirty="0" err="1" smtClean="0"/>
              <a:t>padecian</a:t>
            </a:r>
            <a:r>
              <a:rPr lang="en-US" sz="3200" dirty="0" smtClean="0"/>
              <a:t> </a:t>
            </a:r>
            <a:r>
              <a:rPr lang="en-US" sz="3200" dirty="0" err="1" smtClean="0"/>
              <a:t>mielofibrosis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no </a:t>
            </a:r>
            <a:r>
              <a:rPr lang="en-US" sz="3200" dirty="0" err="1" smtClean="0"/>
              <a:t>respondía</a:t>
            </a:r>
            <a:r>
              <a:rPr lang="en-US" sz="3200" dirty="0" smtClean="0"/>
              <a:t> a </a:t>
            </a:r>
            <a:r>
              <a:rPr lang="en-US" sz="3200" dirty="0" err="1" smtClean="0"/>
              <a:t>otros</a:t>
            </a:r>
            <a:r>
              <a:rPr lang="en-US" sz="3200" dirty="0" smtClean="0"/>
              <a:t> </a:t>
            </a:r>
            <a:r>
              <a:rPr lang="en-US" sz="3200" dirty="0" err="1" smtClean="0"/>
              <a:t>tratamientos</a:t>
            </a:r>
            <a:r>
              <a:rPr lang="en-US" sz="3200" dirty="0" smtClean="0"/>
              <a:t> o no </a:t>
            </a:r>
            <a:r>
              <a:rPr lang="en-US" sz="3200" dirty="0" err="1" smtClean="0"/>
              <a:t>eran</a:t>
            </a:r>
            <a:r>
              <a:rPr lang="en-US" sz="3200" dirty="0" smtClean="0"/>
              <a:t> </a:t>
            </a:r>
            <a:r>
              <a:rPr lang="en-US" sz="3200" dirty="0" err="1" smtClean="0"/>
              <a:t>candidatos</a:t>
            </a:r>
            <a:r>
              <a:rPr lang="en-US" sz="3200" dirty="0" smtClean="0"/>
              <a:t> a </a:t>
            </a:r>
            <a:r>
              <a:rPr lang="en-US" sz="3200" dirty="0" err="1" smtClean="0"/>
              <a:t>trasplante</a:t>
            </a:r>
            <a:r>
              <a:rPr lang="en-US" sz="3200" dirty="0" smtClean="0"/>
              <a:t> de </a:t>
            </a:r>
            <a:r>
              <a:rPr lang="en-US" sz="3200" dirty="0" err="1" smtClean="0"/>
              <a:t>precursores</a:t>
            </a:r>
            <a:r>
              <a:rPr lang="en-US" sz="3200" dirty="0" smtClean="0"/>
              <a:t> </a:t>
            </a:r>
            <a:r>
              <a:rPr lang="en-US" sz="3200" dirty="0" err="1" smtClean="0"/>
              <a:t>hematopoyéticos</a:t>
            </a:r>
            <a:r>
              <a:rPr lang="en-US" sz="3200" dirty="0" smtClean="0"/>
              <a:t>.</a:t>
            </a:r>
            <a:endParaRPr lang="es-ES" dirty="0"/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5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¿Cómo se estudian?…</a:t>
            </a:r>
            <a:endParaRPr kumimoji="0" lang="es-ES" sz="4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0" name="AutoShape 2" descr="data:image/jpeg;base64,/9j/4AAQSkZJRgABAQAAAQABAAD/2wCEAAkGBxAQEBAREhQQEA8WFRkPEhcQFhYYFBARFxkWFhUWFBQZKCohGCYlGxUVIT0tMSkwMTouHh82RD84Oyg5OisBCgoKDg0OGhAPGiwdHyEsLCwsLCwsLCwsLCwsLCssLCwrLCw3KywsLyw3LCssNzQsKysrKywrNyssLCwrKys3K//AABEIAIAAoAMBIgACEQEDEQH/xAAbAAEAAgMBAQAAAAAAAAAAAAAAAQUEBgcDAv/EADMQAAICAQMDAwEGBQUBAAAAAAECAAMRBBIhBTFBBhMyIhRCUWGBkiNDUpGxU3Fy0fAH/8QAGAEBAAMBAAAAAAAAAAAAAAAAAAECBAP/xAAYEQEBAQEBAAAAAAAAAAAAAAAAARECMf/aAAwDAQACEQMRAD8A7jERAREQEREBERAREQEREBEiUHqv1RVoEXOLL2Bauvdtyq/J3bnYq5GTj8u8DYInKq/Xeqt1AcAVBF405PFqHu7uRkE444+kd8546R0nqlWpqFlZOOxB4ZG8qw8ES15s9WvNnrNiIlVSIiAiIgIiICIiAiIgIiICImu+s/VNfTqlJ2vfZkUox2qxGNzWN91VyMn8wO5gR6v9U16CvstmpcE1Vk4BA+VljfcRcjJ/Qcmch1F1ltj3XPvtba7uy/h8CU8AZ+iv9TyY1F1ltj3XPvubD2O64/4Ep4A7JX+p5M9KqmLBR8/kA3Ps5/mWf1OecDxNHHGO/HGPkacuwUZWwHcOcmkHu9h+87Y7TY+l9Rt0tnu1YJ4Fik4W1R2Vj4IycHxmV6KlKE5wo+pi3ck9yT5J/wCpXat2fkk1sBuQZwKF/wBS3Hk44X8j+nWyZldLJmV2/pPVK9VWLKzkdmB+SN5Vh4Mzpx/0T1HVPrEShMWcNqt/Ff2YEYZh33EH6R3GTnidfEydzLjN1MqYiJVUiIgIiICIiAiIgIiQTAmc/wD/AKJ0/wB25GrVr7fa23Uqu4jThmYWZ+6dxYY+94+M2rq3UmVxRQA+qZdwDfClM4923HjOcDuxBA8kYY6C1H8fTtu1f85rDxrcZO20j44ydpA+nOOxMmXLqZcuuQJWUK4YOhP8JzyK2Pc2A8s/gZloFSlDk4UZZi3cnySfJM33qnRdHrtPdbXUtep+rfhQLBcBlq7lHyJ4/uCPE5c9pUI5YNUQDSz/ABqOMk2/1Edh/tiaeO9aOO9e99xJ3NhWA3qr/Glf9W38/wAB/wCGOMkhVDliw2gjLtYfizL95zxhewHJk4YsFUOWLDC4y7WHszL5c/dXso5M6n6K9IjSAXW4bUkcDORQD3Ct95j5bz/tI77xHXWHoT0l9iDXWnOqsXaQDlaUzu2KfvEnlm8kDwJtsSZnt1nt0iIkBERAREQEREBERAgmVXVupMrCigK+qYbgGzspTt7tuPHfA4LEYHkh1Tqbqw09AV9Uy7gG5SlM4923Hjvgd2IIHkj36T01aFYAl7HO+2x/na/bLY/sB2A4EB0rpq0KQCz2Md9tj432v/U3+MdgOJlXWqiszEKijcxY4CqOSSfEXWqiszEKigsxY4CgdyT4lJq9SrKdTqT7WkTDVowO6xs/S7r3JJxtTGc89yAAJqa6mv19uKKWrStdwId1UsVZl7ksXAVcZ/vgar1T0pqtQLdUldSG45OksIXC+HewZAc9yMY7DuMnaunaG3UWrqtUpTbzpqDz9nB49yzHDWEftGQO5Jv8SZbPEy541D0P6NGiX3LituqOcEZK0KxyVQnlieMseTj8Jt4kxIt1FukREBERAREQEREBESCYEyp6r1JlcaegLZqmG4BvhQnb3bceO+B3YggdiQ6t1JlcUUAPqmXcA3wpTOPdtx4znA7sQQPJHv0vpq0KQCXsc77bG+dr9tzY7fgB2AwIDpXTV06kAs9jHfbY+N9z4xub/AHYDiZd1qopZiFVRuYscBQOSSYuuVFZmIVVG5ixwFA7knxKPValSh1WpPtaSvD1owO6xs/S7r3JzjamM557kAA1WpVkOp1J9rSJh60YHdY2Rtd17kk42pjOee5ADp+gt1Fq6vVLs286ag8/Z88e5Z4awj9oyB3JMdP0FmpsTV6pdm36tNQeRp88e5Z4awj9oyB3JOwQEmIgIiICIiAiIgIiICIiBBMqurdSZWFFAV9Uw3ANnZSnb3bceO+BwWIwPJHh6i641ClKlNuo27yANwoqzg3Wgc4HJx3bBA8kZXQ9FVXXuRveNn8V7TgtexHyJHHbsOwHED06V01aFIBZ7GO+2x8b7X/qb/GOwHEyrrVRWZiFRRuYscBVHJJPiLrVRWZiFRQWYscBQO5J8Sk1epVlOp1J9rSJhq0YHdY2fpd17kk42pjOeeSQADV6lGU6nUn2tImGrRgd1jZ+l3XuSTjamM557kAOm6GzU2Lq9UpTb9WmoPP2cH+ZZjhrCP2jIHkl07Q26i1dVqlKbedNQefs4PHuWY4awj9oyB3JN/AASYiAiIgIiICIiAiIgIiICVPV+ourCigK+qcbhuzspTt7tuPGc4HdiCB5ItTKP0uNy6i5gfcs1FoYnvtrdqqx+QCoP7n8YGb0rpq6dSAWexjvtsfG+58Y3N/gDsBwJhWaazSOXpU2adzm2pPlWx/mVDznyv6j87yY3UdfVp62ttbZWvJJ/PgAAckk4AA5JgVetvXa2o1X8HS1kMlbcs75+l3UdznAVfx57kAfPT9BbqLV1eqXZt501B5+z549yzw1hH7eQO5Jjp2gs1NiavVLs286ag8jT549yzw1hH7RkDuSdggJMRAREQEREBERAREQEREBERATVNRZd0/U3We3bqNDewtb2QWs0l2MOfbHLIwAPHIIPBzxtcQKIer9CSypaLbBw1dKs9ik9gUUZB4PefHTtBbqbF1WqUoV501BII0+ePcsI4awj8OFGQM5JOwRAjEm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4" descr="data:image/jpeg;base64,/9j/4AAQSkZJRgABAQAAAQABAAD/2wCEAAkGBxAQEBAREhQQEA8WFRkPEhcQFhYYFBARFxkWFhUWFBQZKCohGCYlGxUVIT0tMSkwMTouHh82RD84Oyg5OisBCgoKDg0OGhAPGiwdHyEsLCwsLCwsLCwsLCwsLCssLCwrLCw3KywsLyw3LCssNzQsKysrKywrNyssLCwrKys3K//AABEIAIAAoAMBIgACEQEDEQH/xAAbAAEAAgMBAQAAAAAAAAAAAAAAAQUEBgcDAv/EADMQAAICAQMDAwEGBQUBAAAAAAECAAMRBBIhBTFBBhMyIhRCUWGBkiNDUpGxU3Fy0fAH/8QAGAEBAAMBAAAAAAAAAAAAAAAAAAECBAP/xAAYEQEBAQEBAAAAAAAAAAAAAAAAARECMf/aAAwDAQACEQMRAD8A7jERAREQEREBERAREQEREBEiUHqv1RVoEXOLL2Bauvdtyq/J3bnYq5GTj8u8DYInKq/Xeqt1AcAVBF405PFqHu7uRkE444+kd8546R0nqlWpqFlZOOxB4ZG8qw8ES15s9WvNnrNiIlVSIiAiIgIiICIiAiIgIiICImu+s/VNfTqlJ2vfZkUox2qxGNzWN91VyMn8wO5gR6v9U16CvstmpcE1Vk4BA+VljfcRcjJ/Qcmch1F1ltj3XPvtba7uy/h8CU8AZ+iv9TyY1F1ltj3XPvubD2O64/4Ep4A7JX+p5M9KqmLBR8/kA3Ps5/mWf1OecDxNHHGO/HGPkacuwUZWwHcOcmkHu9h+87Y7TY+l9Rt0tnu1YJ4Fik4W1R2Vj4IycHxmV6KlKE5wo+pi3ck9yT5J/wCpXat2fkk1sBuQZwKF/wBS3Hk44X8j+nWyZldLJmV2/pPVK9VWLKzkdmB+SN5Vh4Mzpx/0T1HVPrEShMWcNqt/Ff2YEYZh33EH6R3GTnidfEydzLjN1MqYiJVUiIgIiICIiAiIgIiQTAmc/wD/AKJ0/wB25GrVr7fa23Uqu4jThmYWZ+6dxYY+94+M2rq3UmVxRQA+qZdwDfClM4923HjOcDuxBA8kYY6C1H8fTtu1f85rDxrcZO20j44ydpA+nOOxMmXLqZcuuQJWUK4YOhP8JzyK2Pc2A8s/gZloFSlDk4UZZi3cnySfJM33qnRdHrtPdbXUtep+rfhQLBcBlq7lHyJ4/uCPE5c9pUI5YNUQDSz/ABqOMk2/1Edh/tiaeO9aOO9e99xJ3NhWA3qr/Glf9W38/wAB/wCGOMkhVDliw2gjLtYfizL95zxhewHJk4YsFUOWLDC4y7WHszL5c/dXso5M6n6K9IjSAXW4bUkcDORQD3Ct95j5bz/tI77xHXWHoT0l9iDXWnOqsXaQDlaUzu2KfvEnlm8kDwJtsSZnt1nt0iIkBERAREQEREBERAgmVXVupMrCigK+qYbgGzspTt7tuPHfA4LEYHkh1Tqbqw09AV9Uy7gG5SlM4923Hjvgd2IIHkj36T01aFYAl7HO+2x/na/bLY/sB2A4EB0rpq0KQCz2Md9tj432v/U3+MdgOJlXWqiszEKijcxY4CqOSSfEXWqiszEKigsxY4CgdyT4lJq9SrKdTqT7WkTDVowO6xs/S7r3JJxtTGc89yAAJqa6mv19uKKWrStdwId1UsVZl7ksXAVcZ/vgar1T0pqtQLdUldSG45OksIXC+HewZAc9yMY7DuMnaunaG3UWrqtUpTbzpqDz9nB49yzHDWEftGQO5Jv8SZbPEy541D0P6NGiX3LituqOcEZK0KxyVQnlieMseTj8Jt4kxIt1FukREBERAREQEREBESCYEyp6r1JlcaegLZqmG4BvhQnb3bceO+B3YggdiQ6t1JlcUUAPqmXcA3wpTOPdtx4znA7sQQPJHv0vpq0KQCXsc77bG+dr9tzY7fgB2AwIDpXTV06kAs9jHfbY+N9z4xub/AHYDiZd1qopZiFVRuYscBQOSSYuuVFZmIVVG5ixwFA7knxKPValSh1WpPtaSvD1owO6xs/S7r3JzjamM557kAA1WpVkOp1J9rSJh60YHdY2Rtd17kk42pjOee5ADp+gt1Fq6vVLs286ag8/Z88e5Z4awj9oyB3JMdP0FmpsTV6pdm36tNQeRp88e5Z4awj9oyB3JOwQEmIgIiICIiAiIgIiICIiBBMqurdSZWFFAV9Uw3ANnZSnb3bceO+BwWIwPJHh6i641ClKlNuo27yANwoqzg3Wgc4HJx3bBA8kZXQ9FVXXuRveNn8V7TgtexHyJHHbsOwHED06V01aFIBZ7GO+2x8b7X/qb/GOwHEyrrVRWZiFRRuYscBVHJJPiLrVRWZiFRQWYscBQO5J8Sk1epVlOp1J9rSJhq0YHdY2fpd17kk42pjOeeSQADV6lGU6nUn2tImGrRgd1jZ+l3XuSTjamM557kAOm6GzU2Lq9UpTb9WmoPP2cH+ZZjhrCP2jIHkl07Q26i1dVqlKbedNQefs4PHuWY4awj9oyB3JN/AASYiAiIgIiICIiAiIgIiICVPV+ourCigK+qcbhuzspTt7tuPGc4HdiCB5ItTKP0uNy6i5gfcs1FoYnvtrdqqx+QCoP7n8YGb0rpq6dSAWexjvtsfG+58Y3N/gDsBwJhWaazSOXpU2adzm2pPlWx/mVDznyv6j87yY3UdfVp62ttbZWvJJ/PgAAckk4AA5JgVetvXa2o1X8HS1kMlbcs75+l3UdznAVfx57kAfPT9BbqLV1eqXZt501B5+z549yzw1hH7eQO5Jjp2gs1NiavVLs286ag8jT549yzw1hH7RkDuSdggJMRAREQEREBERAREQEREBERATVNRZd0/U3We3bqNDewtb2QWs0l2MOfbHLIwAPHIIPBzxtcQKIer9CSypaLbBw1dKs9ik9gUUZB4PefHTtBbqbF1WqUoV501BII0+ePcsI4awj8OFGQM5JOwRAjEm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2" name="Picture 6" descr="http://www.windolwholesale.com/v/vspfiles/photos/367861-MM-PLAB-2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996952"/>
            <a:ext cx="1905000" cy="1524001"/>
          </a:xfrm>
          <a:prstGeom prst="rect">
            <a:avLst/>
          </a:prstGeom>
          <a:noFill/>
        </p:spPr>
      </p:pic>
      <p:pic>
        <p:nvPicPr>
          <p:cNvPr id="13" name="Picture 8" descr="http://1.bp.blogspot.com/-u6G8YjBEgM4/T5GEGkZ8sWI/AAAAAAAAACY/zwUmE3qU9Jo/s1600/Tubo%2520al%2520vacio%2520tapon%2520verde%2520ref_%252036787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1700808"/>
            <a:ext cx="1467654" cy="1368152"/>
          </a:xfrm>
          <a:prstGeom prst="rect">
            <a:avLst/>
          </a:prstGeom>
          <a:noFill/>
        </p:spPr>
      </p:pic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6732240" y="1772816"/>
            <a:ext cx="2411760" cy="75706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Estudio </a:t>
            </a:r>
            <a:r>
              <a:rPr lang="es-ES" sz="24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citogenético</a:t>
            </a:r>
            <a:endParaRPr lang="es-ES" sz="2400" dirty="0">
              <a:solidFill>
                <a:schemeClr val="tx2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6732240" y="4293096"/>
            <a:ext cx="2411760" cy="7570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Estudio</a:t>
            </a:r>
            <a:r>
              <a:rPr kumimoji="0" lang="es-ES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molecular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10" descr="Aspiración de médula óse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20852"/>
            <a:ext cx="3097212" cy="2476500"/>
          </a:xfrm>
          <a:prstGeom prst="rect">
            <a:avLst/>
          </a:prstGeom>
          <a:solidFill>
            <a:schemeClr val="tx1"/>
          </a:solidFill>
          <a:ln w="19050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17" name="Picture 2" descr="http://fundacionannavazquez.files.wordpress.com/2007/07/acf7d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132856"/>
            <a:ext cx="1676400" cy="1676400"/>
          </a:xfrm>
          <a:prstGeom prst="rect">
            <a:avLst/>
          </a:prstGeom>
          <a:noFill/>
        </p:spPr>
      </p:pic>
      <p:pic>
        <p:nvPicPr>
          <p:cNvPr id="18" name="Picture 4" descr="http://4.bp.blogspot.com/-YC2tYue32_M/T6KXg6tm4HI/AAAAAAAAATw/mbgdZoJzFI4/s200/Tubos+de+vac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581128"/>
            <a:ext cx="1704975" cy="1905000"/>
          </a:xfrm>
          <a:prstGeom prst="rect">
            <a:avLst/>
          </a:prstGeom>
          <a:noFill/>
        </p:spPr>
      </p:pic>
      <p:pic>
        <p:nvPicPr>
          <p:cNvPr id="19" name="Picture 6" descr="http://www.valverdedelmajano.com/fotos/20110803084319058411712e040c86610b27bb25dd7d5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26840" y="1307976"/>
            <a:ext cx="2553072" cy="2553072"/>
          </a:xfrm>
          <a:prstGeom prst="rect">
            <a:avLst/>
          </a:prstGeom>
          <a:noFill/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0" y="4184104"/>
            <a:ext cx="2411760" cy="7570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Estudio</a:t>
            </a:r>
            <a:r>
              <a:rPr kumimoji="0" lang="es-ES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histológico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4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956" y="1412776"/>
            <a:ext cx="9795735" cy="434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997" y="332656"/>
            <a:ext cx="583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ESTUDIO DE EXTENSION: JUMP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06996" y="573325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</a:pPr>
            <a:r>
              <a:rPr lang="en-US" altLang="en-US" dirty="0" err="1" smtClean="0"/>
              <a:t>Hasta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Junio</a:t>
            </a:r>
            <a:r>
              <a:rPr lang="en-US" altLang="en-US" dirty="0" smtClean="0"/>
              <a:t> 2014, 2027 </a:t>
            </a:r>
            <a:r>
              <a:rPr lang="en-US" altLang="en-US" dirty="0" err="1" smtClean="0"/>
              <a:t>pacientes</a:t>
            </a:r>
            <a:r>
              <a:rPr lang="en-US" altLang="en-US" dirty="0" smtClean="0"/>
              <a:t> de 25 </a:t>
            </a:r>
            <a:r>
              <a:rPr lang="en-US" altLang="en-US" dirty="0" err="1" smtClean="0"/>
              <a:t>países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estaban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participando</a:t>
            </a:r>
            <a:r>
              <a:rPr lang="en-US" altLang="en-US" dirty="0" smtClean="0"/>
              <a:t> en el </a:t>
            </a:r>
            <a:r>
              <a:rPr lang="en-US" altLang="en-US" dirty="0" err="1" smtClean="0"/>
              <a:t>estudio</a:t>
            </a:r>
            <a:r>
              <a:rPr lang="en-US" altLang="en-US" dirty="0" smtClean="0"/>
              <a:t>.</a:t>
            </a:r>
          </a:p>
        </p:txBody>
      </p:sp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8462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/>
          <p:cNvPicPr>
            <a:picLocks noChangeAspect="1" noChangeArrowheads="1"/>
          </p:cNvPicPr>
          <p:nvPr/>
        </p:nvPicPr>
        <p:blipFill>
          <a:blip r:embed="rId2" cstate="print"/>
          <a:srcRect t="20512" b="43163"/>
          <a:stretch>
            <a:fillRect/>
          </a:stretch>
        </p:blipFill>
        <p:spPr bwMode="auto">
          <a:xfrm>
            <a:off x="68741" y="836712"/>
            <a:ext cx="10115319" cy="2755776"/>
          </a:xfrm>
          <a:prstGeom prst="rect">
            <a:avLst/>
          </a:prstGeom>
          <a:noFill/>
        </p:spPr>
      </p:pic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0" y="2076450"/>
            <a:ext cx="10287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2436" b="17521"/>
          <a:stretch/>
        </p:blipFill>
        <p:spPr bwMode="auto">
          <a:xfrm>
            <a:off x="2191172" y="3501008"/>
            <a:ext cx="5943600" cy="2676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5132" y="135307"/>
            <a:ext cx="92084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Safety and Efficacy of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Ruxolitinib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in an 1869-Patient Cohort of JUMP: An Open-Label,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Multicenter, Single-Arm, Expanded-Access Study in Patients with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Myelofibrosis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6996" y="623731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ASH 2015</a:t>
            </a:r>
            <a:endParaRPr lang="es-E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altLang="it-IT" sz="4000" dirty="0" err="1" smtClean="0">
                <a:solidFill>
                  <a:srgbClr val="002060"/>
                </a:solidFill>
              </a:rPr>
              <a:t>Mielofibrosis</a:t>
            </a:r>
            <a:r>
              <a:rPr lang="en-US" altLang="it-IT" sz="4000" dirty="0" smtClean="0">
                <a:solidFill>
                  <a:srgbClr val="002060"/>
                </a:solidFill>
              </a:rPr>
              <a:t>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Tratamiento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sp>
        <p:nvSpPr>
          <p:cNvPr id="2" name="AutoShape 4" descr="data:image/jpeg;base64,/9j/4AAQSkZJRgABAQAAAQABAAD/2wCEAAkGBhAQEBUUERQVFRMVFxYYFRYYFxgVFxcYExgYFxoYFxUXHCYeGBkjHBgYIC8gIycpLCwsGB8xNTAqNSYrLCkBCQoKDgwOGg8PGiokHyUvKiwsKi0sKSwtLCwsLCwvLCwqLCw2LCwsLCwsKSwsKSwsLCwsKSwsLCksKSwsLCksLP/AABEIANYA7AMBIgACEQEDEQH/xAAbAAEAAgMBAQAAAAAAAAAAAAAABQYDBAcCAf/EAFAQAAIBAgQCBQYICQoEBwEAAAECEQADBBIhMQVBBhMiUWEyQnGBkaEHIzNSU5Kx0RUWYnJzgrLB0hQXJDSDk6Kz4fBDVHSjRGPCw9Pi8TX/xAAZAQEAAwEBAAAAAAAAAAAAAAAAAQIDBAX/xAAxEQACAgEDAwEGBQQDAAAAAAAAAQIRAxIhMQRBURMiMmFxgZEUFbHB8DNS4fEjYtH/2gAMAwEAAhEDEQA/AO40pSgFKUoBSlY8RcCoxLBYB7TbDxMkaeugI3jnHOp7FuGvMJAPkoNs7x5vcN2IgRBIgeH8Uu4dyzM91GM3QTmafn2xy8bY0gdkAiGjbuEvpcZHeL3lOSM3WkkDrAY1QjSB5OiwIFZL4u5eyygxqT6PZ7RUgv2HxC3FDoQysAVYGQQeYNZKqPQy7cLtBAssuYKTBdwRmuou4QyJ7yQdJ7VuqAKUpQClKUApSlAKUpQClKUAqH47xm5Ya2ttFYvnJzMVAyZe4GfK91TFVLpViVuXLYtOhZReUwQ2Vvi9GAmD4GgMn4z4n6Oz9d/4KkOBcce+9xLiKrIEIyksCHzDmBB7Pvqr2bdwTmYMNI0gzBn3x76kOi+LRMTdFx0VnSwFBYDM03NFBOup5VILjSlKgClKUApSlAKUpQClKUAqO6QqDhrgIkFYIOoIJGhHMVI1F9KGjBYgjcWnI33CkjYg70BHcV4YqKFckWAZtXd2wzHSCTvZO2uw0PZ1WHu8JvtcFu8g/Jtq0i8RuzHUpZGhMydQDJyqzon0juLfOHxLm4l35J31IcaG2SeTDUeOnOrlgOFWrE9WImNyWhR5KLJ7KLJhRoJMUBE4fh3U4uzJzO9q/naInKbMKo81FkwviSSSSTYaisX/AF3D/o8R9tmpWgFKUoBSlKAUpSgFKUoBSlKAVSrnR+9eYXbZiBdTylEEYi6xlWtsCCDygiKutR/A/kf7S9/nXKArX4tY353+K1/8NYbnR+9YFy9dOpFhB2lJ0xFtvMRQNhV3v31tqzuQqqCWJ2AAkk1zDEdIr+Lvq5d1sNetBLMwDbFxQGb8o+V4ab0B1OlKUApSlAKUpQClKUApSlAKiulf9RxP6G5+ya98T6RYXDfK3FDfNHab6o1ql9I/hCW9ZuWrNow6MpZjBhhBIVZ95qrkkdGPpsuRaox28kFxFewx5jUHYgg6EHka6tw/GA2bJdhmdEOu7EqCdPXXKOKLNq4BuVI9tdIssRh8KQqN2bQlgZEqvkkDTberHOa3SbjdvCYnD3LgYjJfACgEyTZ7yKiL/wAJxYxZw5J5Zm1+qoP21YOLYG3exmHF1FcC3iCAwkSDY1g1L2MMiCEVVHcoA+yqNSb2Z14smCEfahqfzpFD/GTjF75OxlHhab7bhivpwnHbm7lP1rS/sa10ClRo8tmn4xL3ccV9LOf/AIpcVfy8TH9tcPuAp/N9jD5WKH1rh+0iugUp6aH5hlXFL6I5/wDzbYj/AJkex/4qfzdYobYkf4x9hroFKenEfmGfyvsjn46D8RXyMV/3Lo/dQ8C41b8m+W/tZ/bFdApT00Px+R+8ov5pHPjjOO2t1L/q23/Y1r7+PuOtfL4YfVuW/eZFdApTQ+zH4vHL38UfpsUzC/CdYb5S1cX80q4/cfdU/wBGsQtzDK6+S7XWHLRrrkaVmxXA8Nd+Us228Son271o8Mtm3g8tohMjXQsyQFW64jmdvTVoqXcxzSwyS9OLT+do0PhIc/yRFk5XvW1cDzl7Rg+EgeyqdbHbt/pbP+alWv4R+1hbBB/8RaPp7L1TsTfNsK4ElXtEDvi4pirWc6jbSR2KlU/h3wlYd9LyNbPeO2vtHa91WbA8Ts3xNq4rj8kgx6RuPXVVJPg2y9Plxe/Fo2qUpVjAUpSgFfGYASdAKrfHuneHw0qnxtwclPZU/lP+4SfRVdXA8S4oZuHq7J2BBVI/JTd/SfbVHNcLc7cfRycdeR6Y+X+yLBxj4QMLYkW/jnHzTCD0vt7JqA/lfFuI+QDatHmJtrH557TerSrNwfoThcPBK9Y4854MfmrsPt8asFRpk+Waevgw/wBKNvzL9kUzhfwa2V1vu1w81XsL6z5R9oqV45wyzYwGJFq2qDqbnkgAnsnc7n11PVF9KP6jif0N39g1ZRS4OXL1GXL78r/T7HMeIfJv6D9tdIwuKZbOEUR21tyTOwRdoI115/6VzfiHyb+g11PhFsHDWJAMW7cSJjsDarGBC9LOJXLGJwpt5czLiF7QJAEW22BGvZ7+dZOCdIr9zEC1dFuGR2BVWUgoU3zOdIY+ytTpt/WsFvvf238ldq8cJWOIWxM/FXtdf/K79RWbb1JHTGEXicu/+i50pStDmFKUoBSlKAUpSgFKUoCnXOlWKl8osgBrgEo5MI7KJPWDXTurd4RxNjw1LwADXMzRrANy4xOoMgCe+oQIeruGTHW3tNY+Vf1er0VP9B0DcNw4IBGTY6jyjWcG23Z05oRjGLj/ADg0PhFM4WzP09r9l6qdvy7X6Wz/AJqVbvhHH9Gs/wDUW/seqja+UtfpbP8AmJWhzHR+I9GsLiPlLSlvnDst9ZYJ9dVjHfBuyHPhbxVhsGkEei4mvuq90qrgmdOLq8uLaMtvHKOdjpFxPAmMTbNxPnN+66un1pNWHhPTvCX4DN1Tnk+g9T7e2KsTKCIOoNVzi3QPCX5KjqnPNNvWm3siq6ZLhm/rdPm/qR0vzH/wsYM19rnJ4ZxThutljdtDkJdY8bZ1X9X21KcP+Ee2yfGWbgYGDkGdeXMwR6KKa77FZ9FKtWJqS+H7ok+GdCcJYcuFLtMrnIYL+aIj1mTU/UMl+48sbrLLPCgIAArFR5SknYSZ58q9dv6d/wDtfwVKaXBjk15Hc5WyXpUbgMU/Wm2zFxkDqxABGpUjsgAjYjTvqSqydmMo6XQqM6Uf1LE/obv7BqTqF6ZYhkwF9lickaqrCGIUgqwIIgnQipISt0jm/EB8W/oNdV4N/VrP6K3+wK41hbXWMRKg6ZfirMFiwAHkaan3VtYoXEWRdB8mMqWwuo20XSO6P9M/Vieh+W5k62Lv04P9Jwf9v+wtY+CXM2PtE/RXv/aqu9C7C4nFG3fGderdhspUgqJDIAdiRXQ8B0aw1i51ltCHAIkuzaNEjtE9w9lEtTUkZZE8Clhkt/8ARKUpStDjFKVhxOLS2JY7mAACST3Ko1J9FCUr4M1Ki7nF3821A/LcKfYoasLceuDe2p9Fwz70H21XUjRYZvj9UTVK0MDxq3dOXVX+a2hMdxBIb1Gt+pTspKLi6YpSlSVOei6QLg5G5e/zXqx9BP8A+dh/zP8A1Gs1/ohg3YsbZliSYd1EsZJgNGpJrlVy7cF1kQhVV3VQFtgAK7AebroNzqay9zdnfHHLqqjBcLezoPwkf1ez/wBRb+x6qVofGWv0tn/MWtK9YOUk3kaPNKWm115FSNFg+sxMViwo6rEWfJb4yyT8XbG7qIlV7uYPvFT6iD6DKk3tsdspSlaHAR+J4obbkFSQMoETmObKARpEZmC77g1qr0k8kdU+YiY3iMs+JjNO20HnUyRX2gIe30izeTZunbkO+Pt90mpa2ojQROu0b9/jXqlAVleFLdkkn/ioQADu9wGfHtHlI74kH2vAVGaGaWzakKYz5c2kRByjTlUtieD2LjZntqWO52J9Mb1i/F3C/RD2n76pTN3OL3Nbh1sLicq7LYUR3dsxUtZxKvIB1G41BHpB1FY8Hw21Znq0CzvHOvd/Cq8HZh5LDRh6D3eB0PMVZKjKbt2Zq18fgbd+21u6MyMIYSRPPcEEbUw98yUeM4102YfOX945HwIJ2KkqVkfB1gPmP/e3P4q+fzc8P+Y/97c/iqz0qKRr62T+5/dkLwnojhcLc6yyrB4KyXZtDEiGJ7hU1SlSZtuTtisd++qCWPgOZJ7gBqT4CmIvhFJPqA3JOgA8SdKx4fDEHO+rn2KPmr4d55+wAQZLFxmElcvcCQTHjGg9pqM4vKOXOim2VDcrbSTLR5Kt2e1+QJ5VL0qGrLRlpdlMfAXYUi8dMuuZyGhy0TIEEFQSAJy7AGK08RhbwTKtyRkjnmmN8xk6mdZ2Phrbr3R/DsZyZSeaE2/2CKw/ivh+YdvBrjEewms3BnVHLjXkqtnOSiIc10FdRrBUjtE8vXv6Jq9Xr5SJUleZXUj9Xcj0SfCvmEwFq0ItoqjwFbFWjHSZZsvqNbcHm3dDAFSCDsRqK9VqXrRtkug8XQed+UB88e/buI2UcEAgyCJBGxBq5geqrmI6AYB2ZjbaWJJi5cAljJMZtNSasdKVZaMpR910Vn+brAfMf+9ufxV6tfB9gFYMEeVIYfGOdVMgwTB1FWSlRSLPLN7OT+4pSlSZilKUApSlAKUpQCobi/SvD4V8j52aMzBFLZFMwW9jaCTodKmarXSLoWuLudYt5rTMoV4UMGCzlOsQdSOYOmmlQ77GmNQcvb4+BL4y7msi9ZHWFV6y2FI+MBE5QTp2hprzIPKt1TIqE4RjHSxbRbOltRbEOIIt9iVnXKcsidda2/wlc+i/xrS0PTl/KJGlauDx3WEqVKusEgkHRpggjcaEeqtqpKNNOmKVgxOOt24zsATsNSx9CjU+ytRuNqPMuH9UD3MQaiyyhJ8I2Llh2vKxK9WqmFg5jcOmadgAuYRzzco1jT0xwov9TLTn6vPl+L6ycuTN35uzMROkzWz+MNgCXLJHzlIH1gCPfVZtdBDfuC8bhS09w3RZjVczZxLTuT2iI0nLJA1i/BeMIq/UtbbfMvNKUqxiKUpQClKUArWwVh0LhipTNNuAQVUgEqe/tZiI5EDlX3E4+3bMM2p2USzHxCrJj1VqtxxR5lz6oHuYg1FpF1CT4RJVB8P6Y4W/dFtC3aJCOVhHKzIVv1WIkCcpia2G6RYcKS5ZAAScysNAO+IJ8JqucC6BFLlq61whEOe3ZjVJLFVZwYYgNqRz74BqLvguoRSeu0+xd6VixGLS2Jdgo5TzPcBuT4CtN+NpyS4f1Mv7ZBqbSM1CT4RI1B4jpjhbd82SWlWCu4WURm2DN6xJAIHMjWtlekFnzs6elTHtWQPXVcTodbxd+5fFxlw73M3ViD1pXRmzeajNOkHSSCMwiL8GsYJX6lrx8y7UpSrGApSlAKUpQClKUBV0OIygW9FynXseVmb52/LTTY7zp7RsX2iwHPKoKa5jpqRuo0OwO4B2Mg/C7y6WriBZJAdCxEmYkMJGvd7a8HAYr6S1/dt/HVKZ0Nxbu/1PnDQf5ScxluotyYiTneTHLWpk1E8Gwr5nuXGBuQEKgZQuXWNzO8zzBnuiWqy4MptN7FXFy5CFPKJ/pBOXNmESDm2jWBEREECJ0OsxfnZdADugkhWzAkAxLZYjl47WjiWAtMC7yrAeWhKt4DTyvAEHetAdH7jAHrmWeTIjEeBKgCf961m4s3jkhy2V1sTfNxZWFg5tvyoMyfydPE1N9E8S2e5bHyYAI7laTIHdIgx3+k1mXompPxl12HcIQf4amMJgrdpcttQo8KRg07ZfLmi4aVuZ6UpWpxClKUArzcmDG8GPTyr1SgKsz3MqdVrMm8xy5i4AkMW84GREaSNQBB1EfE5h1kZdJjLqIggwNDPa05GJ51Z8Zwm3cObVX+chyk+nk3rBrQudHXO18+tEJ9oisnFnXHJDlsr9q9dOlwAGBqOZO+kn/ftMz0SxLHrEHyawV7lJnMo8NjHIzXxOja9ZlvXHaRKxCq0bjsjcdx3GvfE9hcIlpQqKFUchSMGnbJy5ouGiJA457k3Cgm/nI1js29csZtlIA1AOpOmhjQxD4rMQCMsnXsTGcQYjbJPeZPhrasZw+3djONRswJVh6GGo9FRC8FZy2S8+UGJZUaSNwIAJA2nvnuqXFlITj32IV713OQVGSdDOoEenXUf4uUVudH8Sy4nIvksCbg5AjyW/O3HiPQK3x0Vny7zkdyhU941qUwHC7VgRbWO87k+k1WMHds1nnhocVvZt0pStjhFKUoDFZxVt5yMrRvBBj0xWWqXgbr2wj22Cnq1UgrII0PeNazv0gxI85Pqf/aslkXc7H0kr9lltpXPcR06xSkhQpgkE5DGk8w2mo5xoayjpli4Bm2JAMZDpI28qjyxQj0eSXFF7uXAoJYgAbkmAPWa82b6uJRgw7wQR7RXOuI9KcRettbfJlbQwhB3nfN4VOfB4firvdnH7IpHIpOkWy9HLFi1ye9lixYyHrRsNH8U7/Ssk+jN4Vt1jv3kRSXKqvMsQB6yarN/pzhLFtkFzrGSVQICwI8ztbbEAmeRrRtLk5YYpz91Nk+B1lyfMtnTxfmfQu3pJ7hW3UJwnja3cG1zDozFAwCNAZnUTrEyWJB076rP4c41f+TslB4W8vvumquaRtj6Wc202lXNujoNfCaq3RnA8TW8XxVybeUjIWVjOkQFEDnzrDxzoG+JxD3DiIVohSpbLAAgdoCPvpqdWkT6GNT0yyKvKt/QtLY+0DBuID3FhP219xWMt2lzXHVFmJYhRPdJ51TbXwW2vOvMe+FVftmrHxro5ZxdtUuFgEMqVOu0cwZ0onLwROGBSSU2132PR6TYP/mLP11++tzCY23dXNadXWYlSGEjlpzqtD4NcJ8699Zf4KmOEdHbOFtNbt5irklixkmRl3AEaUTl3Jyx6dR/45Nv4o2F4xhztetH9dfvrZt3lbySD6CD9lU658F+H827cHpCH9wrY4J0BXC4hbovM2WezlCzII1IO2u0UTl4LSxdPpbjkd+KLZSqp0l4Bjrt7rMPfyrlACZ3SCN4yiDPjUSLXHbOxLj027n29qjnXYQ6WM4prJG/D2L5ibGdYmDup5qRsR/vXbnXzC38666MNGHcw39XMeBBqK4vx25hMIl25azXDkDqphVZhrLQYAIj1ioLBfCPh+sl0dA47UQ4zLsdIOokHTzRUuaWzM4dLlnHVFWvgW/FuTCKYZ515qo8ph46gDxYd1Z7dsKAAIAEAdwFRvBOJ2cTnu2nDCcvMFQuwIOokkt6CO6pSrHO04umKUpQgUpSgFKUoCJboxhzyYeAdwB6BNYr/AEZwqqWKvAE+W331N1gxyk2nA3ytHpgxUaV4NPVn/c/uRv4o4X5rfXb768nodhPmH67ffUFxjp+5uGzhLZZwSuYgsSRp2bY1PpPsr7wPgHEbl9L+KusoUzkLSSPm5F7Kg/7FZ3Fukjt9HLGGvJPT4Vu39DD0hPDMIxQ2ne5AOUMQBO0sTp6gajuF4/HvIwNnqkYzIGYSO+5d09ldCv8ACMPcuC49pGcCAxUEx662wKnQ7C6uEYJadT/7NtfYhePdGxjbVtbrlWQgkrqCSIOh9xqLs9B8Hav21KG5mDMc5n5PTYQN7i8uVW+ta5hmN5HDQqrcUrA1LlCDO4jKfb4VbSrs5V1GVR0KTSMuHwyW1Coqqo2CgAD1CslKVYwbsUpSgFKUoBSlKAUpSgFKUoARUH0h4JhWsu72bZKdqcsNCmTqsHaanK1uJYVrtl0VsjMpAaAYnnB0NKLRlKO8XRq8J6P2cLaa3ZBTMNWkkzETJ7qqL9GeK4UzYvG4N4D6nxKXOyT6zXQaVRwTOjF1U8bb2d83uVHo10ixty+LOJsEaEl8jJEfOnskHbSN6nbnSLCrdNpryC4NwTGp1jMdJ8JqRqu8c6D4fEsz9q3cbdl1BO0lTp7IpUkttydWHLO5rSq7eSwgzX2qFg+jPE8HdUWLge1mE9qFidc1tttPmyasvGelWHwlxUu5pYTIWQBMSefftO1FLzsRPp/aSxPVfjn6omKVrYHiNq+ua06uveDMekbg+BrZq5zNNOmUbi/wgs7dVgkLsTAcqTP5ic/SfZW30U4DjUvG/irrSykdWWLEzEZvNEcgPdViwXCLFgsbVtELGWIEEz493htW5Wai7ts7J9TBQ0Yo0ny3u2aPD8OiM6hVDiNQACyHyJO5gDLr801g6UWL74S6uHnrSBEHKxGYZgraQxXMAZGp3G9buKskwyeWsxOzA7qfTA15EDxB+4XGJcnKdVMOumZGgHKw5GCD6CDsRWhxp72UjoLeu2sReR1ezZKZlS5K9oPBZQ22hAaO9d9zd/5da+kT6w++o/jJQXEZxIRLrbZoM2xIHfBInxNaD8Xw43XcEjsoZAt9aYg69kj2iJqnGxvOpvW9r8Fht4pGMKyk9wIP2Vlqs4/EW+ruFVhraq4bKOyZkQwnX/XfWs2L4kxy52ZA8lETQwIPaffNBGikRruATU6ivpd0ywUqltxHDsd28SxfsyubtFm00+7fSsb8S1KW71xSVOzEgAyNM0gHQ7aiKr6hddPfDIfgFrGDG2zluF+sYX7pLG3cAZ1cA+Sy7RHkldhBrqFRHR3iCunV5VU2goyr5OWIUqDsNCI1iKl6tGq2KZpScqkkq8ClKVYxFKUoBSlKAUpSgFKVz/p7hbzYpYtveTquwiScji52mYA9mQQA/huImobo0xwU5U3R0ClR/R9bwwtoXzN0IocnUkgRJPM+NSFSZilavFVc2LotsFuG24RiYCsVMEnlBgzVC6CYbEriVZbVy3aNv40vMXCVUq2vlGQTn10Y66wIs0jBOLlfHbydGZgBJMCtHinCMPiVi8isBMNsV74YaitnFYVbqFHEqYkd8EGD4aVHDo1biM9wjXcqd9zJWZ8d9+8zPJWMnF2nTKzjPg/v2X6zBXiD3McrD9ddCPAj21d8Gri2guEG4FXORsWjUjwmtC10eRSpD3Oy2YAsInTfs/kge3vqVqqilwbZeonmSU9679xSlKsc4qN4nxFcO0i3mZlYkjKDFuNyd/K09dSVV/pRiEttbZzC5bgk7STb09xqsnS2NcUVKaTNjiLq/V3Mpe2UaYGYjMbbqcu/m7jYx6a0/wCWYf6NuX/BbkIHm8hpUA/EMJyNv6o+6sD47Dd6fV/0rJzfg7Y4I1VlhxmJR7bpbtvmuaH4tlBJiSxIA2raxXCmWMqrdUCFBIFxR82W7LgciSD6d6peJxdnK2QpmgxoN403FaAbtgm5bKzqAI5bba+7Xu2EavgX9BcKX8+5cL1oCZw7iQQfi50OpErIjU1r2+F3Gabdgg97QgG+u57zVca/a/J9grE1xPyfdVNXwZ0rCu0l9v8AJdDi14ZBuBrly6CSVgABI01PjVqw98OisNmAI9YmuNXGGsR7q67wYf0e1+Yv2Vtjk32OLrMMcai07bu2blK1cTbDXEDCRDmPEZfvqPxmOw9pyhtzGhIAiSuYDfQkHnA0OulannE1StHhVq1lZ7aBM7HPHNkJSSee1b1AKUpQEXxHHMCwUlVQS7AZm1EhUGusc4O4AHMQOI4nY0zZ2mILMHmQW0lyNhygajvFTPExZckrdtB4ysrspVsp0DCZBBmCNu41DX76CQ1tDy7D2XBjbzgY0G45VnKzqxtdnRhOMtAiJQkAiCVPaJUCUO8iInTStjA8YOHdmebguZQSdXBAyooPNZMRyLkzqa07t9XOiAnTVmtjbbUt4mtrBcLtuwbEXbQUeYLimfS0/Z/rVEpXsdMpY9Ptu/1N3H4/KYvM5bKWyWzlQAcgZDOdO/u0EgVGnG4dphfJzEmAfI32JJPdEzW/igqkkNZvAiJz21uQOTZuy3pkeitC5jLevYiRB1tagCIMPBEaVMrMsb8NHlsQHQhHbIYDLmJU7HKysYykRIESDGxq1cG4n19uSIZTlcDaYBkeBBB93Kqlbslz2eqtgnVmuWx68qnX21Z+A4azaQqlxbjHtOQwJJ74HKpgpdyOoeNx25+BK0rVxqBjbB1BfUd/Yc/aK9fyC18xfZWpxGxSoXEYzDYW6xFuHKrnZQNhMA+jxga7zoZPB4sXFzDTVl3B1UlTqPEGgNDF4q9ZuTDPbOoAWTB0I7I3UwRO6ltytfL9zECGDHKdPJkBhqGIierJlTzAgzvUvSoo01rwRBxd51DqriNXTLBC7FRI1fdtNNI5g1onHL/KkGJKBVt3gj3AEDgvYIYZoExoQOak7EVZa8XbKsIYBh3EAj30ohyTVUVVcWomb2FJI7MPZADQJzSDImYj/wDNi5i7BXs3rCnJc3ewTmJGSTljaZj371O/g6z9Gn1V+6n4Os/Rp9VfuqShAYjFWgG6u/hic0rmazBUW/JJA0l+fLTcaHHhcagYdZewrLpqr2QZmTmEbAdnTeBtMiY4jwoFYtJbVp1OVZiDtKkTMd3pG9R6cCvyubq4ntAKNBEaEgE6ieR1M5qAx3L9mDGIsTF2O3Y3kdX5u0TP769X8ZYzNlvYcDTKS1kiOzMrElvLO4G3qnfwdZ+jT6q/dT8HWfo0+qv3UBA2MbYCXBdu4VuychDWpM5iZAgSJA8YnvrNwbEXrmGtKpZGFtBmIzeaDnOYQRECO8nuqY/B1n6NPqr91Z1UAQBAGwFQyydENh8bePZZTn5HLt3pmiPKGjc0IO4NfOvvWrhW4DcBBytkHPvyjQbgjwU+cYm6UotrXgwYNGCDNv3QBA5CBWDinWhQ1tiI0YBQ2h84CJMGJA3XNGsVvUoVT3siRib91ZQFGA8kjSR5skecdiNgAedfMLjbtwZYZWHnFMsg7EyIBAkMPnDTQ1L0pRbWvBXOCYzCLYQXLljOJDybYOYMZkE6GeVesdisMT8Xew69hvOs+XK5TqD+V7qmnwVpjLIhPeVBPtivn4Os/Rp9VfuqTMgnxeHG17Dntnz7AOWNNSIid9CfsrFbxiBAGu4UsCNVeyCRk3MiB299NhI3y1YvwdZ+jT6q/dUVjeD3WZ+rW0oIIVioOWQsHLl1ac+p7131FAR2KxYzN1d7CZe2VBazzBCqdNho095gyBrlxGOTOSlzCZMykAvanKvlLMbtpB5VK8P4VGc3UtmTKgKpgd23q5aAaTJO5+DrP0afVX7qAieH47ChIvXcKXkyVa3BBMju2mPVWviuJWBirJsFHOS8GFoq25tRmya5Z1J5RPKp78HWfo0+qv3V6t4O2plUUHvCgH3ChKIvFXcQmVxLLPk5RMj1SMwzAdxyzoTXu9evspdCygebl7UHuUicyiDHMyvdUvSoovrXgi8JiLl4iVykaN2eY3KlhqG0jwknlUmqgCAIFfaUKyd8ClKVJUVixbMEYro0GPTSlAReGuYkPbzOrKwXMIA1KXW0gbSF9npB88V4neRioyqAsyBmOgBO+nJh7Ne5SgMF/iOIDKAwnq7ZYECJaBoYnUz3R47D7e4tiVyg9WS0GQGHkklhqTyA9p20pSgNf8O4nIx+L8kkHKdCAo0E66kHXvPcJ2cVxq+L7W06vslRJDeeGI2Ouik8tdOcj7SgMmD4rfN4I4twSQYzT5OYQSfR7T3azdKUApSlAKUpQClKUBr45mFslCA2kT6RPumo/CviQ6BnVlIE6QcwQnkNiSPRl8YpSgHFMddWQpAh7YEDU5gdCTOk5dY010Ox1bfFsSq5mNsqN+yQxAyyRrE6tA9FKUBhPHMUN+r0gnQ6yCT3bCI9GtZb3G8Qiz2CTdKAQYGUJI3mJzmdSezoJ0UoD7d4ziVVW+KhgTs2mhO09wn3eNT2HuFkUncgExtJHKlKAy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2034" name="Picture 2" descr="http://img.medscape.com/article/774/946/774946-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032" y="836712"/>
            <a:ext cx="8706940" cy="5256584"/>
          </a:xfrm>
          <a:prstGeom prst="rect">
            <a:avLst/>
          </a:prstGeom>
          <a:noFill/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5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06425" y="333375"/>
            <a:ext cx="921759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altLang="it-IT" sz="4000" dirty="0" err="1" smtClean="0">
                <a:solidFill>
                  <a:srgbClr val="002060"/>
                </a:solidFill>
              </a:rPr>
              <a:t>Mielofibrosis</a:t>
            </a:r>
            <a:r>
              <a:rPr lang="en-US" altLang="it-IT" sz="4000" dirty="0" smtClean="0">
                <a:solidFill>
                  <a:srgbClr val="002060"/>
                </a:solidFill>
              </a:rPr>
              <a:t>. </a:t>
            </a:r>
            <a:r>
              <a:rPr lang="en-US" altLang="it-IT" sz="4000" dirty="0" err="1" smtClean="0">
                <a:solidFill>
                  <a:srgbClr val="002060"/>
                </a:solidFill>
              </a:rPr>
              <a:t>Tratamiento</a:t>
            </a:r>
            <a:endParaRPr lang="en-US" altLang="it-IT" sz="4000" dirty="0">
              <a:solidFill>
                <a:srgbClr val="002060"/>
              </a:solidFill>
            </a:endParaRPr>
          </a:p>
        </p:txBody>
      </p:sp>
      <p:sp>
        <p:nvSpPr>
          <p:cNvPr id="2" name="AutoShape 4" descr="data:image/jpeg;base64,/9j/4AAQSkZJRgABAQAAAQABAAD/2wCEAAkGBhAQEBUUERQVFRMVFxYYFRYYFxgVFxcYExgYFxoYFxUXHCYeGBkjHBgYIC8gIycpLCwsGB8xNTAqNSYrLCkBCQoKDgwOGg8PGiokHyUvKiwsKi0sKSwtLCwsLCwvLCwqLCw2LCwsLCwsKSwsKSwsLCwsKSwsLCksKSwsLCksLP/AABEIANYA7AMBIgACEQEDEQH/xAAbAAEAAgMBAQAAAAAAAAAAAAAABQYDBAcCAf/EAFAQAAIBAgQCBQYICQoEBwEAAAECEQADBBIhMQVBBhMiUWEyQnGBkaEHIzNSU5Kx0RUWYnJzgrLB0hQXJDSDk6Kz4fBDVHSjRGPCw9Pi8TX/xAAZAQEAAwEBAAAAAAAAAAAAAAAAAQIDBAX/xAAxEQACAgEDAwEGBQQDAAAAAAAAAQIRAxIhMQRBURMiMmFxgZEUFbHB8DNS4fEjYtH/2gAMAwEAAhEDEQA/AO40pSgFKUoBSlY8RcCoxLBYB7TbDxMkaeugI3jnHOp7FuGvMJAPkoNs7x5vcN2IgRBIgeH8Uu4dyzM91GM3QTmafn2xy8bY0gdkAiGjbuEvpcZHeL3lOSM3WkkDrAY1QjSB5OiwIFZL4u5eyygxqT6PZ7RUgv2HxC3FDoQysAVYGQQeYNZKqPQy7cLtBAssuYKTBdwRmuou4QyJ7yQdJ7VuqAKUpQClKUApSlAKUpQClKUAqH47xm5Ya2ttFYvnJzMVAyZe4GfK91TFVLpViVuXLYtOhZReUwQ2Vvi9GAmD4GgMn4z4n6Oz9d/4KkOBcce+9xLiKrIEIyksCHzDmBB7Pvqr2bdwTmYMNI0gzBn3x76kOi+LRMTdFx0VnSwFBYDM03NFBOup5VILjSlKgClKUApSlAKUpQClKUAqO6QqDhrgIkFYIOoIJGhHMVI1F9KGjBYgjcWnI33CkjYg70BHcV4YqKFckWAZtXd2wzHSCTvZO2uw0PZ1WHu8JvtcFu8g/Jtq0i8RuzHUpZGhMydQDJyqzon0juLfOHxLm4l35J31IcaG2SeTDUeOnOrlgOFWrE9WImNyWhR5KLJ7KLJhRoJMUBE4fh3U4uzJzO9q/naInKbMKo81FkwviSSSSTYaisX/AF3D/o8R9tmpWgFKUoBSlKAUpSgFKUoBSlKAVSrnR+9eYXbZiBdTylEEYi6xlWtsCCDygiKutR/A/kf7S9/nXKArX4tY353+K1/8NYbnR+9YFy9dOpFhB2lJ0xFtvMRQNhV3v31tqzuQqqCWJ2AAkk1zDEdIr+Lvq5d1sNetBLMwDbFxQGb8o+V4ab0B1OlKUApSlAKUpQClKUApSlAKiulf9RxP6G5+ya98T6RYXDfK3FDfNHab6o1ql9I/hCW9ZuWrNow6MpZjBhhBIVZ95qrkkdGPpsuRaox28kFxFewx5jUHYgg6EHka6tw/GA2bJdhmdEOu7EqCdPXXKOKLNq4BuVI9tdIssRh8KQqN2bQlgZEqvkkDTberHOa3SbjdvCYnD3LgYjJfACgEyTZ7yKiL/wAJxYxZw5J5Zm1+qoP21YOLYG3exmHF1FcC3iCAwkSDY1g1L2MMiCEVVHcoA+yqNSb2Z14smCEfahqfzpFD/GTjF75OxlHhab7bhivpwnHbm7lP1rS/sa10ClRo8tmn4xL3ccV9LOf/AIpcVfy8TH9tcPuAp/N9jD5WKH1rh+0iugUp6aH5hlXFL6I5/wDzbYj/AJkex/4qfzdYobYkf4x9hroFKenEfmGfyvsjn46D8RXyMV/3Lo/dQ8C41b8m+W/tZ/bFdApT00Px+R+8ov5pHPjjOO2t1L/q23/Y1r7+PuOtfL4YfVuW/eZFdApTQ+zH4vHL38UfpsUzC/CdYb5S1cX80q4/cfdU/wBGsQtzDK6+S7XWHLRrrkaVmxXA8Nd+Us228Son271o8Mtm3g8tohMjXQsyQFW64jmdvTVoqXcxzSwyS9OLT+do0PhIc/yRFk5XvW1cDzl7Rg+EgeyqdbHbt/pbP+alWv4R+1hbBB/8RaPp7L1TsTfNsK4ElXtEDvi4pirWc6jbSR2KlU/h3wlYd9LyNbPeO2vtHa91WbA8Ts3xNq4rj8kgx6RuPXVVJPg2y9Plxe/Fo2qUpVjAUpSgFfGYASdAKrfHuneHw0qnxtwclPZU/lP+4SfRVdXA8S4oZuHq7J2BBVI/JTd/SfbVHNcLc7cfRycdeR6Y+X+yLBxj4QMLYkW/jnHzTCD0vt7JqA/lfFuI+QDatHmJtrH557TerSrNwfoThcPBK9Y4854MfmrsPt8asFRpk+Waevgw/wBKNvzL9kUzhfwa2V1vu1w81XsL6z5R9oqV45wyzYwGJFq2qDqbnkgAnsnc7n11PVF9KP6jif0N39g1ZRS4OXL1GXL78r/T7HMeIfJv6D9tdIwuKZbOEUR21tyTOwRdoI115/6VzfiHyb+g11PhFsHDWJAMW7cSJjsDarGBC9LOJXLGJwpt5czLiF7QJAEW22BGvZ7+dZOCdIr9zEC1dFuGR2BVWUgoU3zOdIY+ytTpt/WsFvvf238ldq8cJWOIWxM/FXtdf/K79RWbb1JHTGEXicu/+i50pStDmFKUoBSlKAUpSgFKUoCnXOlWKl8osgBrgEo5MI7KJPWDXTurd4RxNjw1LwADXMzRrANy4xOoMgCe+oQIeruGTHW3tNY+Vf1er0VP9B0DcNw4IBGTY6jyjWcG23Z05oRjGLj/ADg0PhFM4WzP09r9l6qdvy7X6Wz/AJqVbvhHH9Gs/wDUW/seqja+UtfpbP8AmJWhzHR+I9GsLiPlLSlvnDst9ZYJ9dVjHfBuyHPhbxVhsGkEei4mvuq90qrgmdOLq8uLaMtvHKOdjpFxPAmMTbNxPnN+66un1pNWHhPTvCX4DN1Tnk+g9T7e2KsTKCIOoNVzi3QPCX5KjqnPNNvWm3siq6ZLhm/rdPm/qR0vzH/wsYM19rnJ4ZxThutljdtDkJdY8bZ1X9X21KcP+Ee2yfGWbgYGDkGdeXMwR6KKa77FZ9FKtWJqS+H7ok+GdCcJYcuFLtMrnIYL+aIj1mTU/UMl+48sbrLLPCgIAArFR5SknYSZ58q9dv6d/wDtfwVKaXBjk15Hc5WyXpUbgMU/Wm2zFxkDqxABGpUjsgAjYjTvqSqydmMo6XQqM6Uf1LE/obv7BqTqF6ZYhkwF9lickaqrCGIUgqwIIgnQipISt0jm/EB8W/oNdV4N/VrP6K3+wK41hbXWMRKg6ZfirMFiwAHkaan3VtYoXEWRdB8mMqWwuo20XSO6P9M/Vieh+W5k62Lv04P9Jwf9v+wtY+CXM2PtE/RXv/aqu9C7C4nFG3fGderdhspUgqJDIAdiRXQ8B0aw1i51ltCHAIkuzaNEjtE9w9lEtTUkZZE8Clhkt/8ARKUpStDjFKVhxOLS2JY7mAACST3Ko1J9FCUr4M1Ki7nF3821A/LcKfYoasLceuDe2p9Fwz70H21XUjRYZvj9UTVK0MDxq3dOXVX+a2hMdxBIb1Gt+pTspKLi6YpSlSVOei6QLg5G5e/zXqx9BP8A+dh/zP8A1Gs1/ohg3YsbZliSYd1EsZJgNGpJrlVy7cF1kQhVV3VQFtgAK7AebroNzqay9zdnfHHLqqjBcLezoPwkf1ez/wBRb+x6qVofGWv0tn/MWtK9YOUk3kaPNKWm115FSNFg+sxMViwo6rEWfJb4yyT8XbG7qIlV7uYPvFT6iD6DKk3tsdspSlaHAR+J4obbkFSQMoETmObKARpEZmC77g1qr0k8kdU+YiY3iMs+JjNO20HnUyRX2gIe30izeTZunbkO+Pt90mpa2ojQROu0b9/jXqlAVleFLdkkn/ioQADu9wGfHtHlI74kH2vAVGaGaWzakKYz5c2kRByjTlUtieD2LjZntqWO52J9Mb1i/F3C/RD2n76pTN3OL3Nbh1sLicq7LYUR3dsxUtZxKvIB1G41BHpB1FY8Hw21Znq0CzvHOvd/Cq8HZh5LDRh6D3eB0PMVZKjKbt2Zq18fgbd+21u6MyMIYSRPPcEEbUw98yUeM4102YfOX945HwIJ2KkqVkfB1gPmP/e3P4q+fzc8P+Y/97c/iqz0qKRr62T+5/dkLwnojhcLc6yyrB4KyXZtDEiGJ7hU1SlSZtuTtisd++qCWPgOZJ7gBqT4CmIvhFJPqA3JOgA8SdKx4fDEHO+rn2KPmr4d55+wAQZLFxmElcvcCQTHjGg9pqM4vKOXOim2VDcrbSTLR5Kt2e1+QJ5VL0qGrLRlpdlMfAXYUi8dMuuZyGhy0TIEEFQSAJy7AGK08RhbwTKtyRkjnmmN8xk6mdZ2Phrbr3R/DsZyZSeaE2/2CKw/ivh+YdvBrjEewms3BnVHLjXkqtnOSiIc10FdRrBUjtE8vXv6Jq9Xr5SJUleZXUj9Xcj0SfCvmEwFq0ItoqjwFbFWjHSZZsvqNbcHm3dDAFSCDsRqK9VqXrRtkug8XQed+UB88e/buI2UcEAgyCJBGxBq5geqrmI6AYB2ZjbaWJJi5cAljJMZtNSasdKVZaMpR910Vn+brAfMf+9ufxV6tfB9gFYMEeVIYfGOdVMgwTB1FWSlRSLPLN7OT+4pSlSZilKUApSlAKUpQCobi/SvD4V8j52aMzBFLZFMwW9jaCTodKmarXSLoWuLudYt5rTMoV4UMGCzlOsQdSOYOmmlQ77GmNQcvb4+BL4y7msi9ZHWFV6y2FI+MBE5QTp2hprzIPKt1TIqE4RjHSxbRbOltRbEOIIt9iVnXKcsidda2/wlc+i/xrS0PTl/KJGlauDx3WEqVKusEgkHRpggjcaEeqtqpKNNOmKVgxOOt24zsATsNSx9CjU+ytRuNqPMuH9UD3MQaiyyhJ8I2Llh2vKxK9WqmFg5jcOmadgAuYRzzco1jT0xwov9TLTn6vPl+L6ycuTN35uzMROkzWz+MNgCXLJHzlIH1gCPfVZtdBDfuC8bhS09w3RZjVczZxLTuT2iI0nLJA1i/BeMIq/UtbbfMvNKUqxiKUpQClKUArWwVh0LhipTNNuAQVUgEqe/tZiI5EDlX3E4+3bMM2p2USzHxCrJj1VqtxxR5lz6oHuYg1FpF1CT4RJVB8P6Y4W/dFtC3aJCOVhHKzIVv1WIkCcpia2G6RYcKS5ZAAScysNAO+IJ8JqucC6BFLlq61whEOe3ZjVJLFVZwYYgNqRz74BqLvguoRSeu0+xd6VixGLS2Jdgo5TzPcBuT4CtN+NpyS4f1Mv7ZBqbSM1CT4RI1B4jpjhbd82SWlWCu4WURm2DN6xJAIHMjWtlekFnzs6elTHtWQPXVcTodbxd+5fFxlw73M3ViD1pXRmzeajNOkHSSCMwiL8GsYJX6lrx8y7UpSrGApSlAKUpQClKUBV0OIygW9FynXseVmb52/LTTY7zp7RsX2iwHPKoKa5jpqRuo0OwO4B2Mg/C7y6WriBZJAdCxEmYkMJGvd7a8HAYr6S1/dt/HVKZ0Nxbu/1PnDQf5ScxluotyYiTneTHLWpk1E8Gwr5nuXGBuQEKgZQuXWNzO8zzBnuiWqy4MptN7FXFy5CFPKJ/pBOXNmESDm2jWBEREECJ0OsxfnZdADugkhWzAkAxLZYjl47WjiWAtMC7yrAeWhKt4DTyvAEHetAdH7jAHrmWeTIjEeBKgCf961m4s3jkhy2V1sTfNxZWFg5tvyoMyfydPE1N9E8S2e5bHyYAI7laTIHdIgx3+k1mXompPxl12HcIQf4amMJgrdpcttQo8KRg07ZfLmi4aVuZ6UpWpxClKUArzcmDG8GPTyr1SgKsz3MqdVrMm8xy5i4AkMW84GREaSNQBB1EfE5h1kZdJjLqIggwNDPa05GJ51Z8Zwm3cObVX+chyk+nk3rBrQudHXO18+tEJ9oisnFnXHJDlsr9q9dOlwAGBqOZO+kn/ftMz0SxLHrEHyawV7lJnMo8NjHIzXxOja9ZlvXHaRKxCq0bjsjcdx3GvfE9hcIlpQqKFUchSMGnbJy5ouGiJA457k3Cgm/nI1js29csZtlIA1AOpOmhjQxD4rMQCMsnXsTGcQYjbJPeZPhrasZw+3djONRswJVh6GGo9FRC8FZy2S8+UGJZUaSNwIAJA2nvnuqXFlITj32IV713OQVGSdDOoEenXUf4uUVudH8Sy4nIvksCbg5AjyW/O3HiPQK3x0Vny7zkdyhU941qUwHC7VgRbWO87k+k1WMHds1nnhocVvZt0pStjhFKUoDFZxVt5yMrRvBBj0xWWqXgbr2wj22Cnq1UgrII0PeNazv0gxI85Pqf/aslkXc7H0kr9lltpXPcR06xSkhQpgkE5DGk8w2mo5xoayjpli4Bm2JAMZDpI28qjyxQj0eSXFF7uXAoJYgAbkmAPWa82b6uJRgw7wQR7RXOuI9KcRettbfJlbQwhB3nfN4VOfB4firvdnH7IpHIpOkWy9HLFi1ye9lixYyHrRsNH8U7/Ssk+jN4Vt1jv3kRSXKqvMsQB6yarN/pzhLFtkFzrGSVQICwI8ztbbEAmeRrRtLk5YYpz91Nk+B1lyfMtnTxfmfQu3pJ7hW3UJwnja3cG1zDozFAwCNAZnUTrEyWJB076rP4c41f+TslB4W8vvumquaRtj6Wc202lXNujoNfCaq3RnA8TW8XxVybeUjIWVjOkQFEDnzrDxzoG+JxD3DiIVohSpbLAAgdoCPvpqdWkT6GNT0yyKvKt/QtLY+0DBuID3FhP219xWMt2lzXHVFmJYhRPdJ51TbXwW2vOvMe+FVftmrHxro5ZxdtUuFgEMqVOu0cwZ0onLwROGBSSU2132PR6TYP/mLP11++tzCY23dXNadXWYlSGEjlpzqtD4NcJ8699Zf4KmOEdHbOFtNbt5irklixkmRl3AEaUTl3Jyx6dR/45Nv4o2F4xhztetH9dfvrZt3lbySD6CD9lU658F+H827cHpCH9wrY4J0BXC4hbovM2WezlCzII1IO2u0UTl4LSxdPpbjkd+KLZSqp0l4Bjrt7rMPfyrlACZ3SCN4yiDPjUSLXHbOxLj027n29qjnXYQ6WM4prJG/D2L5ibGdYmDup5qRsR/vXbnXzC38666MNGHcw39XMeBBqK4vx25hMIl25azXDkDqphVZhrLQYAIj1ioLBfCPh+sl0dA47UQ4zLsdIOokHTzRUuaWzM4dLlnHVFWvgW/FuTCKYZ515qo8ph46gDxYd1Z7dsKAAIAEAdwFRvBOJ2cTnu2nDCcvMFQuwIOokkt6CO6pSrHO04umKUpQgUpSgFKUoCJboxhzyYeAdwB6BNYr/AEZwqqWKvAE+W331N1gxyk2nA3ytHpgxUaV4NPVn/c/uRv4o4X5rfXb768nodhPmH67ffUFxjp+5uGzhLZZwSuYgsSRp2bY1PpPsr7wPgHEbl9L+KusoUzkLSSPm5F7Kg/7FZ3Fukjt9HLGGvJPT4Vu39DD0hPDMIxQ2ne5AOUMQBO0sTp6gajuF4/HvIwNnqkYzIGYSO+5d09ldCv8ACMPcuC49pGcCAxUEx662wKnQ7C6uEYJadT/7NtfYhePdGxjbVtbrlWQgkrqCSIOh9xqLs9B8Hav21KG5mDMc5n5PTYQN7i8uVW+ta5hmN5HDQqrcUrA1LlCDO4jKfb4VbSrs5V1GVR0KTSMuHwyW1Coqqo2CgAD1CslKVYwbsUpSgFKUoBSlKAUpSgFKUoARUH0h4JhWsu72bZKdqcsNCmTqsHaanK1uJYVrtl0VsjMpAaAYnnB0NKLRlKO8XRq8J6P2cLaa3ZBTMNWkkzETJ7qqL9GeK4UzYvG4N4D6nxKXOyT6zXQaVRwTOjF1U8bb2d83uVHo10ixty+LOJsEaEl8jJEfOnskHbSN6nbnSLCrdNpryC4NwTGp1jMdJ8JqRqu8c6D4fEsz9q3cbdl1BO0lTp7IpUkttydWHLO5rSq7eSwgzX2qFg+jPE8HdUWLge1mE9qFidc1tttPmyasvGelWHwlxUu5pYTIWQBMSefftO1FLzsRPp/aSxPVfjn6omKVrYHiNq+ua06uveDMekbg+BrZq5zNNOmUbi/wgs7dVgkLsTAcqTP5ic/SfZW30U4DjUvG/irrSykdWWLEzEZvNEcgPdViwXCLFgsbVtELGWIEEz493htW5Wai7ts7J9TBQ0Yo0ny3u2aPD8OiM6hVDiNQACyHyJO5gDLr801g6UWL74S6uHnrSBEHKxGYZgraQxXMAZGp3G9buKskwyeWsxOzA7qfTA15EDxB+4XGJcnKdVMOumZGgHKw5GCD6CDsRWhxp72UjoLeu2sReR1ezZKZlS5K9oPBZQ22hAaO9d9zd/5da+kT6w++o/jJQXEZxIRLrbZoM2xIHfBInxNaD8Xw43XcEjsoZAt9aYg69kj2iJqnGxvOpvW9r8Fht4pGMKyk9wIP2Vlqs4/EW+ruFVhraq4bKOyZkQwnX/XfWs2L4kxy52ZA8lETQwIPaffNBGikRruATU6ivpd0ywUqltxHDsd28SxfsyubtFm00+7fSsb8S1KW71xSVOzEgAyNM0gHQ7aiKr6hddPfDIfgFrGDG2zluF+sYX7pLG3cAZ1cA+Sy7RHkldhBrqFRHR3iCunV5VU2goyr5OWIUqDsNCI1iKl6tGq2KZpScqkkq8ClKVYxFKUoBSlKAUpSgFKVz/p7hbzYpYtveTquwiScji52mYA9mQQA/huImobo0xwU5U3R0ClR/R9bwwtoXzN0IocnUkgRJPM+NSFSZilavFVc2LotsFuG24RiYCsVMEnlBgzVC6CYbEriVZbVy3aNv40vMXCVUq2vlGQTn10Y66wIs0jBOLlfHbydGZgBJMCtHinCMPiVi8isBMNsV74YaitnFYVbqFHEqYkd8EGD4aVHDo1biM9wjXcqd9zJWZ8d9+8zPJWMnF2nTKzjPg/v2X6zBXiD3McrD9ddCPAj21d8Gri2guEG4FXORsWjUjwmtC10eRSpD3Oy2YAsInTfs/kge3vqVqqilwbZeonmSU9679xSlKsc4qN4nxFcO0i3mZlYkjKDFuNyd/K09dSVV/pRiEttbZzC5bgk7STb09xqsnS2NcUVKaTNjiLq/V3Mpe2UaYGYjMbbqcu/m7jYx6a0/wCWYf6NuX/BbkIHm8hpUA/EMJyNv6o+6sD47Dd6fV/0rJzfg7Y4I1VlhxmJR7bpbtvmuaH4tlBJiSxIA2raxXCmWMqrdUCFBIFxR82W7LgciSD6d6peJxdnK2QpmgxoN403FaAbtgm5bKzqAI5bba+7Xu2EavgX9BcKX8+5cL1oCZw7iQQfi50OpErIjU1r2+F3Gabdgg97QgG+u57zVca/a/J9grE1xPyfdVNXwZ0rCu0l9v8AJdDi14ZBuBrly6CSVgABI01PjVqw98OisNmAI9YmuNXGGsR7q67wYf0e1+Yv2Vtjk32OLrMMcai07bu2blK1cTbDXEDCRDmPEZfvqPxmOw9pyhtzGhIAiSuYDfQkHnA0OulannE1StHhVq1lZ7aBM7HPHNkJSSee1b1AKUpQEXxHHMCwUlVQS7AZm1EhUGusc4O4AHMQOI4nY0zZ2mILMHmQW0lyNhygajvFTPExZckrdtB4ysrspVsp0DCZBBmCNu41DX76CQ1tDy7D2XBjbzgY0G45VnKzqxtdnRhOMtAiJQkAiCVPaJUCUO8iInTStjA8YOHdmebguZQSdXBAyooPNZMRyLkzqa07t9XOiAnTVmtjbbUt4mtrBcLtuwbEXbQUeYLimfS0/Z/rVEpXsdMpY9Ptu/1N3H4/KYvM5bKWyWzlQAcgZDOdO/u0EgVGnG4dphfJzEmAfI32JJPdEzW/igqkkNZvAiJz21uQOTZuy3pkeitC5jLevYiRB1tagCIMPBEaVMrMsb8NHlsQHQhHbIYDLmJU7HKysYykRIESDGxq1cG4n19uSIZTlcDaYBkeBBB93Kqlbslz2eqtgnVmuWx68qnX21Z+A4azaQqlxbjHtOQwJJ74HKpgpdyOoeNx25+BK0rVxqBjbB1BfUd/Yc/aK9fyC18xfZWpxGxSoXEYzDYW6xFuHKrnZQNhMA+jxga7zoZPB4sXFzDTVl3B1UlTqPEGgNDF4q9ZuTDPbOoAWTB0I7I3UwRO6ltytfL9zECGDHKdPJkBhqGIierJlTzAgzvUvSoo01rwRBxd51DqriNXTLBC7FRI1fdtNNI5g1onHL/KkGJKBVt3gj3AEDgvYIYZoExoQOak7EVZa8XbKsIYBh3EAj30ohyTVUVVcWomb2FJI7MPZADQJzSDImYj/wDNi5i7BXs3rCnJc3ewTmJGSTljaZj371O/g6z9Gn1V+6n4Os/Rp9VfuqShAYjFWgG6u/hic0rmazBUW/JJA0l+fLTcaHHhcagYdZewrLpqr2QZmTmEbAdnTeBtMiY4jwoFYtJbVp1OVZiDtKkTMd3pG9R6cCvyubq4ntAKNBEaEgE6ieR1M5qAx3L9mDGIsTF2O3Y3kdX5u0TP769X8ZYzNlvYcDTKS1kiOzMrElvLO4G3qnfwdZ+jT6q/dT8HWfo0+qv3UBA2MbYCXBdu4VuychDWpM5iZAgSJA8YnvrNwbEXrmGtKpZGFtBmIzeaDnOYQRECO8nuqY/B1n6NPqr91Z1UAQBAGwFQyydENh8bePZZTn5HLt3pmiPKGjc0IO4NfOvvWrhW4DcBBytkHPvyjQbgjwU+cYm6UotrXgwYNGCDNv3QBA5CBWDinWhQ1tiI0YBQ2h84CJMGJA3XNGsVvUoVT3siRib91ZQFGA8kjSR5skecdiNgAedfMLjbtwZYZWHnFMsg7EyIBAkMPnDTQ1L0pRbWvBXOCYzCLYQXLljOJDybYOYMZkE6GeVesdisMT8Xew69hvOs+XK5TqD+V7qmnwVpjLIhPeVBPtivn4Os/Rp9VfuqTMgnxeHG17Dntnz7AOWNNSIid9CfsrFbxiBAGu4UsCNVeyCRk3MiB299NhI3y1YvwdZ+jT6q/dUVjeD3WZ+rW0oIIVioOWQsHLl1ac+p7131FAR2KxYzN1d7CZe2VBazzBCqdNho095gyBrlxGOTOSlzCZMykAvanKvlLMbtpB5VK8P4VGc3UtmTKgKpgd23q5aAaTJO5+DrP0afVX7qAieH47ChIvXcKXkyVa3BBMju2mPVWviuJWBirJsFHOS8GFoq25tRmya5Z1J5RPKp78HWfo0+qv3V6t4O2plUUHvCgH3ChKIvFXcQmVxLLPk5RMj1SMwzAdxyzoTXu9evspdCygebl7UHuUicyiDHMyvdUvSoovrXgi8JiLl4iVykaN2eY3KlhqG0jwknlUmqgCAIFfaUKyd8ClKVJUVixbMEYro0GPTSlAReGuYkPbzOrKwXMIA1KXW0gbSF9npB88V4neRioyqAsyBmOgBO+nJh7Ne5SgMF/iOIDKAwnq7ZYECJaBoYnUz3R47D7e4tiVyg9WS0GQGHkklhqTyA9p20pSgNf8O4nIx+L8kkHKdCAo0E66kHXvPcJ2cVxq+L7W06vslRJDeeGI2Ouik8tdOcj7SgMmD4rfN4I4twSQYzT5OYQSfR7T3azdKUApSlAKUpQClKUBr45mFslCA2kT6RPumo/CviQ6BnVlIE6QcwQnkNiSPRl8YpSgHFMddWQpAh7YEDU5gdCTOk5dY010Ox1bfFsSq5mNsqN+yQxAyyRrE6tA9FKUBhPHMUN+r0gnQ6yCT3bCI9GtZb3G8Qiz2CTdKAQYGUJI3mJzmdSezoJ0UoD7d4ziVVW+KhgTs2mhO09wn3eNT2HuFkUncgExtJHKlKAyUpSgFKUo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29026" name="Picture 2" descr="Momelotinib (CYT387) Chemical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964" y="692696"/>
            <a:ext cx="5715000" cy="381000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390972" y="3933056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MOMELOTINIB</a:t>
            </a:r>
          </a:p>
          <a:p>
            <a:r>
              <a:rPr lang="en-US" dirty="0" smtClean="0"/>
              <a:t>Hay 26 </a:t>
            </a:r>
            <a:r>
              <a:rPr lang="en-US" dirty="0" err="1" smtClean="0"/>
              <a:t>ensayos</a:t>
            </a:r>
            <a:r>
              <a:rPr lang="en-US" dirty="0" smtClean="0"/>
              <a:t> </a:t>
            </a:r>
            <a:r>
              <a:rPr lang="en-US" dirty="0" err="1" smtClean="0"/>
              <a:t>clínicos</a:t>
            </a:r>
            <a:r>
              <a:rPr lang="en-US" dirty="0" smtClean="0"/>
              <a:t> en </a:t>
            </a:r>
            <a:r>
              <a:rPr lang="en-US" dirty="0" err="1" smtClean="0"/>
              <a:t>Mielofibrosis</a:t>
            </a:r>
            <a:r>
              <a:rPr lang="en-US" dirty="0" smtClean="0"/>
              <a:t> </a:t>
            </a:r>
            <a:r>
              <a:rPr lang="en-US" dirty="0" err="1" smtClean="0"/>
              <a:t>Primaria</a:t>
            </a:r>
            <a:r>
              <a:rPr lang="en-US" dirty="0" smtClean="0"/>
              <a:t> en 26 </a:t>
            </a:r>
            <a:r>
              <a:rPr lang="en-US" dirty="0" err="1" smtClean="0"/>
              <a:t>paises</a:t>
            </a:r>
            <a:r>
              <a:rPr lang="en-US" dirty="0" smtClean="0"/>
              <a:t>, 12 de </a:t>
            </a:r>
            <a:r>
              <a:rPr lang="en-US" dirty="0" err="1" smtClean="0"/>
              <a:t>ellos</a:t>
            </a:r>
            <a:r>
              <a:rPr lang="en-US" dirty="0" smtClean="0"/>
              <a:t> en USA. </a:t>
            </a:r>
          </a:p>
          <a:p>
            <a:r>
              <a:rPr lang="en-US" dirty="0" smtClean="0"/>
              <a:t>15 </a:t>
            </a:r>
            <a:r>
              <a:rPr lang="en-US" dirty="0" err="1" smtClean="0"/>
              <a:t>están</a:t>
            </a:r>
            <a:r>
              <a:rPr lang="en-US" dirty="0" smtClean="0"/>
              <a:t> </a:t>
            </a:r>
            <a:r>
              <a:rPr lang="en-US" dirty="0" err="1" smtClean="0"/>
              <a:t>activos</a:t>
            </a:r>
            <a:r>
              <a:rPr lang="en-US" dirty="0" smtClean="0"/>
              <a:t> </a:t>
            </a:r>
            <a:r>
              <a:rPr lang="en-US" dirty="0" err="1" smtClean="0"/>
              <a:t>reclutando</a:t>
            </a:r>
            <a:r>
              <a:rPr lang="en-US" dirty="0" smtClean="0"/>
              <a:t> </a:t>
            </a:r>
            <a:r>
              <a:rPr lang="en-US" dirty="0" err="1" smtClean="0"/>
              <a:t>pacientes</a:t>
            </a:r>
            <a:r>
              <a:rPr lang="en-US" dirty="0" smtClean="0"/>
              <a:t>.</a:t>
            </a:r>
            <a:endParaRPr lang="es-ES" dirty="0"/>
          </a:p>
        </p:txBody>
      </p:sp>
      <p:pic>
        <p:nvPicPr>
          <p:cNvPr id="111618" name="Picture 2" descr="http://ts1.mm.bing.net/th?&amp;id=HN.607992624425471068&amp;w=300&amp;h=300&amp;c=0&amp;pid=1.9&amp;rs=0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820" y="404664"/>
            <a:ext cx="1524000" cy="266700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7951812" y="2852936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RUXOLITINIB</a:t>
            </a:r>
          </a:p>
        </p:txBody>
      </p:sp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145410" name="AutoShape 2" descr="data:image/png;base64,iVBORw0KGgoAAAANSUhEUgAAARMAAAC3CAMAAAAGjUrGAAAAnFBMVEX///9rfJWorruqtMOWobLl6e6Vna07WHt/jaLf4+h7i6Ggqrmut8SKlqmZpLWzvMnS199EV3bz9fdQZoXv8fQAKl4AJFnAx9HL0dl4h50AMF/y9PcONGHV2uHi5usAFFESOmYAC04AGlMAAEshQmoAE1FidI4ALV4zTnNabYm8w84AIFYpRm1db4pygpkAAEUAAD0AADMAAEA9UXNs2FKaAAAJ/klEQVR4nO2d4XqiOhCGQaRAEdEAAgqISBEU3T3r/d/bIWBbNZDQkqrUvD/cbpsH42cyCTOTgeMYDAaDwWAwGAwGg8GgCdA0cO8+PBhCqMmefu9ePBJ+bCgcF0xT/949eRTM/dyufrI93rxvXx4DoFnq5//G1vh+XXkU9NC9GBomn2/v1Zc7c1pjJtIUMSH+FBqXZwPIYZiPih8WUu2Y2G7cZ1uXQewWo2HuYppoS+Fm3XkIXAO+Kn9wM0Tc586NuvMIgLBaeaUXbDMnzcwPu/PbCVbVQiPvCQ33A44znmMX96FJQmgoF5pMJz/foQdgcdq1SqTd2RNpwh1KG+v/EQntnkkTMzyYwJlrpHbPpAlnupJkkB0DT6UJ126NfTZN2vBsmmgtbn6fTRO5hZ+RaVLThmmCtmGaoG2YJmgbpgnahmmCtmGaoG2YJmibQpMj0+SyTaGJ/ERhDa2NJqOf78eNAC8quVHWRhO5e2ceAz0+GLmNb7ONkxaxcjE7/op4xmQqTaAuGcYO+Eba8rM6aUJyUD48C35+8gGMo6aBDw6zL8T4BjOii/KxUZfVB4DzYsEva02kuvqilXi1epy+ZIcnI6EsSyPrH9Ep4oTGlyeDYqQ93aQoxuf2yuTjcgrp4aU5UDKS8a3HztuY5EfDlMOLET6RqqDmcDf8+B2QvcF3r6/Oh+RGj4U6RxI59flhUfxjJvOTWIL12uHLNt2wV+lLTpjVGQntZFZSmM04iacdd+mKlPZmny9mcYMJNPdVVsXWOvDetwzJJbZVDr0ekLw2/81Jq9S0hKfzXjwut+mB4LF3aoInF1bkhVKCp4rR/5Hgi10pxnoCuZhZL5RWjXGPNEkJG7Fn1ERimlzANEFhmqAwTVCYJihMExSmCQrTBIVpgnJLTYSeeJZuqUlfYJqg3FAT0emJq/pmmvjSlM+/Hgq5B1CTWn/sCTugo0lQxr7cuPuVfh4eG+kMjNino8mh8l96fUjASDCZFUCOyo+gddfk/RThgXQ67BGww8bDwIJVxobFfd49CmGuqvmppp0vdQOANq+dPk66V8o/hy1ydMjvMqtOS2oZhYvdgCBB48DB6YCwEMp0gjLTav5Ne1PjwUmvFknNKseOg03OaY/uFxMRbk7st55sUSCjt7O8ktGstDFmNqeSfBVMrWLiuNbI0Va9ihpzsnVaJsXcKPYkhSGZ0TAkHDhE1XUm8l7t0SgpCbIqCccsjcto41IxJINZv4tcOGkSnH460iliYuf9P50veDATRaxZiL6DYsRUrnNnwKulvyzpLJivb71ZeAmIaULHAAyMXhuSC9rk0rdh8O30t8dDo3TryjRBYZqgME1QmCYoTBMUpgkK0wSFaYLCNEFhmqAwTVCYJihMExSmCQrTBIWoyeIQx3E/zh/fShOQa4ALjgadd/tZbqWJNoWvi3Uf3Ni0NNEI0yKufJz7A+E6zt2PbAN5TiX+Z+7jOMOF/cRdFUEaSNjrLBLL4u97tlKwNHhgtHNYV9uNOW6Mq+AgnrIvxliDMo6KS2gRMSnI+bGyIu/FOZy0W/hO9w7lEDEPYXMQIK/SXgyMbtu46k+wxwbPgC5Ju5+JNyr7z6oNI8/9drx7Ikmwg2V0xy8LqqD4PqeV+X7KWmn6ls8LrTh5Y7DWHIZ7h3NmwXf72wzQvOqL86sj59o3H5Fi8tXY2FqVqNsQfQANkKOizdFQFvYGDhPbqmnjzi+MvTCX62JoysGSSzVGIfWkhVH08ZajXXk2Wszm31gmh6tyLijH8OM7Hr5dmQMhqqzmMA2z01vIq6s2g+haAvD6hqzu9nQ2fm82zr/eWxyT+CJRSYsG1W8BB17KeTBsF+e0rf2posx5jhxIdmfqOvGxZu6b2ea8TW2hFdEoLu6Wo8eFlxC8iwfbaPgV7GugeQTiPj59zeISym++tVkOFaNKglN319+xk74/lMZMmszueyWA0qQ2LiMgLjMoPdjg9apVQi2BEGhhzY7TyatUNjFPi8lgzsjjxDxUBsmuNYejsFyKhhZmWa0Me31/Pnob83DxDmtFMygVRNC9WtsFjRr8aOLcXottNFEtWNqgOecEvMwGhb3FJtwXdn6glyUSmpuE/lJv0oTL8Q82aYncXNiklEG0AD9toYmQlklw7qp5Eywa5AfDickUv6YCLxA2oEkTMKfhoMDXtYCaLMB6BIiaqFALYcnj2m0pVPYDnsId3SZNOHFDIbMSnkGwMR9ELLYZo42yIWpS7GZ0zDgwiwGvUzgPCDUp9nmNjzzyd913+aS6FlATbiqnpHVHJezwFIOeJpyWSI2f3N51zk4knWkqNVE88ty5pSYgnTWPBn3XdUNL1KR8BNHwv4fRJILz0/6LmSGq1zGRjnj2TTl7xXArTdogp91EaXMesA2PpAk37eb5bqOJ3cKU31ITh+BiCubdLAqtc6O31GQyxf/d6Og87aMmZo61F47X8fp91IRQKCzsGh3ppSYZzsCphJlFppeayJg3W1idV9FeaqJj4mRu9xvNXmriN08PpesmluupJpiFx6DgQOmlJlzetCmzaTjvSb4CANprssC4yOhqkjUtt02+pi8BNcF4BIWN016TbYTUtf4AKDQ10Rp2qmMqnnsed6rr5Lwft4gIjqFuwUdJ71roaWLva4f2IqJSc+alOZQiZpULXt+Qj38Ow00pnBNLjaNO/cpTJfCIfBxmqnPt/DtQygRzvIY0ETl6L1yuTGK8N307T0wzqUKpwrI+XcQJJapRbnOrSVHs6meeHX9G7erqrkbe0aqqWZBUjnBheWg0FYqUl2NjkpefGryu0bkWGDRKn6NvPTrEkfGyrfomUXw0B3DD64iGWMXyhrN38wpkq96uma+f9VOETRk/U4zr2zB5Q6X2QX0HHDWLU15VdJrxYvgp6tJEtvF52E6pfVaR6p2vNUCrgk52fJ7UM/Lo1D7AENiy4dFOfEPTRCbS9ZPsik965ZdFC6Qop0oQqvU+2SbHG9Us+IEj3kOv+DK3pTAwCDaZ1UTU1CXgwKgcPKOijV+3RXKq3D6zuk+jkRx3Z/7CTQ9Y4tz0wfJYvC7+NPs81bcPoz1c/5whuRUbaG2BhVs1gzhXoW4YPzBwvXIJ0MM7p3FSYaNaC5ImkVPogdUE5udNfX/a/+InkMg0eJImKy5LuAVeE7hoxX03JCciU1k7HEkTcWUTxslvoriJ0kKiJtw4NKNn0oTzxthHKkFNuFTwnkoTx8pJ44SbxM8zTtZwP3ZYY8fJP/gq/30aTQS4QV4IuG0ysD9fGYwmQDWW1N9TVas7wR9ogZV/T2NPWhAsoR1W1kyTTypNAqbJGcFuZNu2sGKafBJsJMMwpD5VDP5xgvLuT2Rz5wxmY1GYJiin/cnz3O+0AJRHW9j9DoPBYDAYDAaDwWAwGAzGL+Z/6eel6KCSG1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5412" name="Picture 4" descr="http://file.selleckchem.com/downloads/struct/Pacritinib-SB1518-chemical-structure-s805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5468" y="2420888"/>
            <a:ext cx="5715000" cy="3810000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7375748" y="5589240"/>
            <a:ext cx="1462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PACRITINIB</a:t>
            </a:r>
          </a:p>
        </p:txBody>
      </p:sp>
    </p:spTree>
    <p:extLst>
      <p:ext uri="{BB962C8B-B14F-4D97-AF65-F5344CB8AC3E}">
        <p14:creationId xmlns:p14="http://schemas.microsoft.com/office/powerpoint/2010/main" xmlns="" val="41125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https://ash.confex.com/data/abstract/ash/2015/6/8/Paper_81686_abstract_151722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108" y="927483"/>
            <a:ext cx="6983760" cy="5237821"/>
          </a:xfrm>
          <a:prstGeom prst="rect">
            <a:avLst/>
          </a:prstGeom>
          <a:noFill/>
        </p:spPr>
      </p:pic>
      <p:sp>
        <p:nvSpPr>
          <p:cNvPr id="3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79004" y="630932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ASH 2015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34988" y="332656"/>
            <a:ext cx="9433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Momelotinib</a:t>
            </a:r>
            <a:r>
              <a:rPr lang="en-US" b="1" dirty="0" smtClean="0"/>
              <a:t> Therapy for </a:t>
            </a:r>
            <a:r>
              <a:rPr lang="en-US" b="1" dirty="0" err="1" smtClean="0"/>
              <a:t>Myelofibrosis</a:t>
            </a:r>
            <a:r>
              <a:rPr lang="en-US" b="1" dirty="0" smtClean="0"/>
              <a:t>: Impact on Long-Term Survival and Genotype Correlations</a:t>
            </a:r>
            <a:endParaRPr lang="en-U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90972" y="170080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100 </a:t>
            </a:r>
            <a:r>
              <a:rPr lang="es-ES" dirty="0" err="1" smtClean="0"/>
              <a:t>pac</a:t>
            </a:r>
            <a:endParaRPr lang="es-E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06996" y="476672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Analysis of Outcomes By Patient Subgroups in Patients with </a:t>
            </a:r>
            <a:r>
              <a:rPr lang="en-US" b="1" dirty="0" err="1" smtClean="0"/>
              <a:t>Myelofibrosis</a:t>
            </a:r>
            <a:r>
              <a:rPr lang="en-US" b="1" dirty="0" smtClean="0"/>
              <a:t> Treated with </a:t>
            </a:r>
            <a:r>
              <a:rPr lang="en-US" b="1" dirty="0" err="1" smtClean="0"/>
              <a:t>Pacritinib</a:t>
            </a:r>
            <a:r>
              <a:rPr lang="en-US" b="1" dirty="0" smtClean="0"/>
              <a:t> Vs Best Available Therapy (BAT) in the Phase III Persist-1 Trial</a:t>
            </a:r>
            <a:endParaRPr lang="en-US" b="1" dirty="0"/>
          </a:p>
        </p:txBody>
      </p:sp>
      <p:pic>
        <p:nvPicPr>
          <p:cNvPr id="182274" name="Picture 2" descr="https://ash.confex.com/data/abstract/ash/2015/7/2/Paper_79927_abstract_168606_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228" y="1124744"/>
            <a:ext cx="5040560" cy="5040560"/>
          </a:xfrm>
          <a:prstGeom prst="rect">
            <a:avLst/>
          </a:prstGeom>
          <a:noFill/>
        </p:spPr>
      </p:pic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79004" y="630932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ASH 2015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90972" y="170080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367 </a:t>
            </a:r>
            <a:r>
              <a:rPr lang="es-ES" dirty="0" err="1" smtClean="0"/>
              <a:t>pac</a:t>
            </a:r>
            <a:endParaRPr lang="es-E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49"/>
          <p:cNvSpPr>
            <a:spLocks noChangeArrowheads="1"/>
          </p:cNvSpPr>
          <p:nvPr/>
        </p:nvSpPr>
        <p:spPr bwMode="auto">
          <a:xfrm>
            <a:off x="3641528" y="233537"/>
            <a:ext cx="2816473" cy="45685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5717" tIns="35717" rIns="35717" bIns="35717" anchor="ctr">
            <a:spAutoFit/>
          </a:bodyPr>
          <a:lstStyle/>
          <a:p>
            <a:r>
              <a:rPr lang="es-ES" sz="2500" b="1"/>
              <a:t>Metabolismo ITKs</a:t>
            </a:r>
          </a:p>
        </p:txBody>
      </p:sp>
      <p:sp>
        <p:nvSpPr>
          <p:cNvPr id="50" name="Shape 50"/>
          <p:cNvSpPr/>
          <p:nvPr/>
        </p:nvSpPr>
        <p:spPr>
          <a:xfrm rot="16204396" flipH="1">
            <a:off x="4810125" y="857250"/>
            <a:ext cx="666750" cy="514350"/>
          </a:xfrm>
          <a:prstGeom prst="rightArrow">
            <a:avLst>
              <a:gd name="adj1" fmla="val 36695"/>
              <a:gd name="adj2" fmla="val 65405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521994" y="1658938"/>
            <a:ext cx="1243013" cy="584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23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ES" sz="1600" b="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  </a:t>
            </a:r>
            <a:r>
              <a:rPr sz="1600" b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CYP3A4</a:t>
            </a:r>
            <a:endParaRPr sz="1600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521994" y="2428876"/>
            <a:ext cx="1243013" cy="455613"/>
          </a:xfrm>
          <a:prstGeom prst="leftRightArrow">
            <a:avLst>
              <a:gd name="adj1" fmla="val 32000"/>
              <a:gd name="adj2" fmla="val 63558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3621881" y="2401888"/>
            <a:ext cx="637580" cy="474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7A4A54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1100" b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EA</a:t>
            </a:r>
          </a:p>
        </p:txBody>
      </p:sp>
      <p:sp>
        <p:nvSpPr>
          <p:cNvPr id="54" name="Shape 54"/>
          <p:cNvSpPr/>
          <p:nvPr/>
        </p:nvSpPr>
        <p:spPr>
          <a:xfrm>
            <a:off x="5997178" y="2320926"/>
            <a:ext cx="814388" cy="671513"/>
          </a:xfrm>
          <a:prstGeom prst="pentagon">
            <a:avLst/>
          </a:prstGeom>
          <a:gradFill>
            <a:gsLst>
              <a:gs pos="0">
                <a:srgbClr val="7A81FF"/>
              </a:gs>
              <a:gs pos="100000">
                <a:srgbClr val="EBEBEB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2200" b="1"/>
            </a:lvl1pPr>
          </a:lstStyle>
          <a:p>
            <a:pPr>
              <a:defRPr sz="1800" b="0"/>
            </a:pPr>
            <a:r>
              <a:rPr sz="1500" b="0" dirty="0">
                <a:latin typeface="Arial" pitchFamily="34" charset="0"/>
                <a:ea typeface="ＭＳ Ｐゴシック" pitchFamily="34" charset="-128"/>
              </a:rPr>
              <a:t>Resp</a:t>
            </a:r>
          </a:p>
        </p:txBody>
      </p:sp>
      <p:sp>
        <p:nvSpPr>
          <p:cNvPr id="55" name="Shape 55"/>
          <p:cNvSpPr/>
          <p:nvPr/>
        </p:nvSpPr>
        <p:spPr>
          <a:xfrm rot="13480215" flipH="1">
            <a:off x="5631062" y="2532063"/>
            <a:ext cx="2173485" cy="563562"/>
          </a:xfrm>
          <a:prstGeom prst="rightArrow">
            <a:avLst>
              <a:gd name="adj1" fmla="val 36695"/>
              <a:gd name="adj2" fmla="val 65405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4424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6" name="Shape 56"/>
          <p:cNvSpPr/>
          <p:nvPr/>
        </p:nvSpPr>
        <p:spPr>
          <a:xfrm rot="18874054" flipH="1">
            <a:off x="2664718" y="2475410"/>
            <a:ext cx="1873250" cy="634007"/>
          </a:xfrm>
          <a:prstGeom prst="rightArrow">
            <a:avLst>
              <a:gd name="adj1" fmla="val 36695"/>
              <a:gd name="adj2" fmla="val 65405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4424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7" name="Shape 57"/>
          <p:cNvSpPr/>
          <p:nvPr/>
        </p:nvSpPr>
        <p:spPr>
          <a:xfrm rot="5375006">
            <a:off x="3522862" y="2061767"/>
            <a:ext cx="458787" cy="192881"/>
          </a:xfrm>
          <a:prstGeom prst="rightArrow">
            <a:avLst>
              <a:gd name="adj1" fmla="val 32000"/>
              <a:gd name="adj2" fmla="val 170919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8" name="Shape 58"/>
          <p:cNvSpPr/>
          <p:nvPr/>
        </p:nvSpPr>
        <p:spPr>
          <a:xfrm rot="5414110">
            <a:off x="3332559" y="2066131"/>
            <a:ext cx="457200" cy="185738"/>
          </a:xfrm>
          <a:prstGeom prst="rightArrow">
            <a:avLst>
              <a:gd name="adj1" fmla="val 32000"/>
              <a:gd name="adj2" fmla="val 177990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9" name="Shape 59"/>
          <p:cNvSpPr/>
          <p:nvPr/>
        </p:nvSpPr>
        <p:spPr>
          <a:xfrm rot="16175475">
            <a:off x="6221115" y="1982094"/>
            <a:ext cx="425450" cy="198239"/>
          </a:xfrm>
          <a:prstGeom prst="rightArrow">
            <a:avLst>
              <a:gd name="adj1" fmla="val 32000"/>
              <a:gd name="adj2" fmla="val 165575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0" name="Shape 60"/>
          <p:cNvSpPr/>
          <p:nvPr/>
        </p:nvSpPr>
        <p:spPr>
          <a:xfrm rot="16175475">
            <a:off x="6421339" y="2004715"/>
            <a:ext cx="457200" cy="191096"/>
          </a:xfrm>
          <a:prstGeom prst="rightArrow">
            <a:avLst>
              <a:gd name="adj1" fmla="val 32000"/>
              <a:gd name="adj2" fmla="val 170919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709018" y="989013"/>
            <a:ext cx="2780704" cy="1924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0" y="0"/>
                </a:moveTo>
                <a:cubicBezTo>
                  <a:pt x="353" y="0"/>
                  <a:pt x="0" y="436"/>
                  <a:pt x="0" y="974"/>
                </a:cubicBezTo>
                <a:lnTo>
                  <a:pt x="0" y="20622"/>
                </a:lnTo>
                <a:cubicBezTo>
                  <a:pt x="0" y="21161"/>
                  <a:pt x="353" y="21600"/>
                  <a:pt x="790" y="21600"/>
                </a:cubicBezTo>
                <a:lnTo>
                  <a:pt x="15965" y="21600"/>
                </a:lnTo>
                <a:cubicBezTo>
                  <a:pt x="16402" y="21600"/>
                  <a:pt x="16755" y="21161"/>
                  <a:pt x="16755" y="20622"/>
                </a:cubicBezTo>
                <a:lnTo>
                  <a:pt x="16755" y="16079"/>
                </a:lnTo>
                <a:lnTo>
                  <a:pt x="21600" y="14127"/>
                </a:lnTo>
                <a:lnTo>
                  <a:pt x="16755" y="12175"/>
                </a:lnTo>
                <a:lnTo>
                  <a:pt x="16755" y="974"/>
                </a:lnTo>
                <a:cubicBezTo>
                  <a:pt x="16755" y="436"/>
                  <a:pt x="16402" y="0"/>
                  <a:pt x="15965" y="0"/>
                </a:cubicBezTo>
                <a:lnTo>
                  <a:pt x="790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DFDFDF"/>
              </a:gs>
            </a:gsLst>
            <a:lin ang="5400000"/>
          </a:gradFill>
          <a:ln w="25400">
            <a:solidFill>
              <a:srgbClr val="FBAA4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/>
          <a:p>
            <a:pPr marL="312528" indent="-207608">
              <a:buSzPct val="75000"/>
              <a:buFontTx/>
              <a:buChar char="•"/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Pomelo</a:t>
            </a:r>
          </a:p>
          <a:p>
            <a:pPr marL="312528" indent="-207608">
              <a:buSzPct val="75000"/>
              <a:buFontTx/>
              <a:buChar char="•"/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Carambola</a:t>
            </a:r>
          </a:p>
          <a:p>
            <a:pPr marL="312528" indent="-207608">
              <a:buSzPct val="75000"/>
              <a:buFontTx/>
              <a:buChar char="•"/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Granada</a:t>
            </a:r>
          </a:p>
          <a:p>
            <a:pPr marL="312528" indent="-207608">
              <a:buSzPct val="75000"/>
              <a:buFontTx/>
              <a:buChar char="•"/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Naranja amarga</a:t>
            </a:r>
          </a:p>
          <a:p>
            <a:pPr marL="312528" indent="-207608">
              <a:buSzPct val="75000"/>
              <a:buFontTx/>
              <a:buChar char="•"/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Antivirales</a:t>
            </a:r>
          </a:p>
          <a:p>
            <a:pPr marL="312528" indent="-207608">
              <a:buSzPct val="75000"/>
              <a:buFontTx/>
              <a:buChar char="•"/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Antifúngicos</a:t>
            </a:r>
          </a:p>
          <a:p>
            <a:pPr marL="312528" indent="-207608">
              <a:buSzPct val="75000"/>
              <a:buFontTx/>
              <a:buChar char="•"/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Macrólidos</a:t>
            </a:r>
          </a:p>
        </p:txBody>
      </p:sp>
      <p:sp>
        <p:nvSpPr>
          <p:cNvPr id="62" name="Shape 62"/>
          <p:cNvSpPr/>
          <p:nvPr/>
        </p:nvSpPr>
        <p:spPr>
          <a:xfrm>
            <a:off x="262534" y="3265488"/>
            <a:ext cx="1605557" cy="1217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7A4A54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48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ES" sz="3400" b="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  EA</a:t>
            </a:r>
            <a:endParaRPr sz="3400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3123605" y="3475038"/>
            <a:ext cx="1035844" cy="800100"/>
          </a:xfrm>
          <a:prstGeom prst="pentagon">
            <a:avLst/>
          </a:prstGeom>
          <a:gradFill>
            <a:gsLst>
              <a:gs pos="0">
                <a:srgbClr val="7A81FF"/>
              </a:gs>
              <a:gs pos="100000">
                <a:srgbClr val="AEE9C5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2200" b="1"/>
            </a:lvl1pPr>
          </a:lstStyle>
          <a:p>
            <a:pPr>
              <a:defRPr sz="1800" b="0"/>
            </a:pPr>
            <a:r>
              <a:rPr sz="1500" b="0">
                <a:latin typeface="Arial" pitchFamily="34" charset="0"/>
                <a:ea typeface="ＭＳ Ｐゴシック" pitchFamily="34" charset="-128"/>
              </a:rPr>
              <a:t>Resp</a:t>
            </a:r>
          </a:p>
        </p:txBody>
      </p:sp>
      <p:sp>
        <p:nvSpPr>
          <p:cNvPr id="64" name="Shape 64"/>
          <p:cNvSpPr/>
          <p:nvPr/>
        </p:nvSpPr>
        <p:spPr>
          <a:xfrm>
            <a:off x="1900237" y="3654426"/>
            <a:ext cx="1080493" cy="455613"/>
          </a:xfrm>
          <a:prstGeom prst="leftRightArrow">
            <a:avLst>
              <a:gd name="adj1" fmla="val 32000"/>
              <a:gd name="adj2" fmla="val 63558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6938368" y="1111250"/>
            <a:ext cx="2766417" cy="1924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6" y="0"/>
                </a:moveTo>
                <a:cubicBezTo>
                  <a:pt x="5887" y="0"/>
                  <a:pt x="5549" y="436"/>
                  <a:pt x="5549" y="974"/>
                </a:cubicBezTo>
                <a:lnTo>
                  <a:pt x="5549" y="11530"/>
                </a:lnTo>
                <a:lnTo>
                  <a:pt x="0" y="13482"/>
                </a:lnTo>
                <a:lnTo>
                  <a:pt x="5549" y="15437"/>
                </a:lnTo>
                <a:lnTo>
                  <a:pt x="5549" y="20622"/>
                </a:lnTo>
                <a:cubicBezTo>
                  <a:pt x="5549" y="21161"/>
                  <a:pt x="5887" y="21600"/>
                  <a:pt x="6306" y="21600"/>
                </a:cubicBezTo>
                <a:lnTo>
                  <a:pt x="20843" y="21600"/>
                </a:lnTo>
                <a:cubicBezTo>
                  <a:pt x="21262" y="21600"/>
                  <a:pt x="21600" y="21161"/>
                  <a:pt x="21600" y="20622"/>
                </a:cubicBezTo>
                <a:lnTo>
                  <a:pt x="21600" y="974"/>
                </a:lnTo>
                <a:cubicBezTo>
                  <a:pt x="21600" y="436"/>
                  <a:pt x="21262" y="0"/>
                  <a:pt x="20843" y="0"/>
                </a:cubicBezTo>
                <a:lnTo>
                  <a:pt x="6306" y="0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DFDFDF"/>
              </a:gs>
            </a:gsLst>
            <a:lin ang="5400000"/>
          </a:gradFill>
          <a:ln w="25400">
            <a:solidFill>
              <a:srgbClr val="E8DD6D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/>
          <a:p>
            <a:pPr marL="840477" indent="-118314">
              <a:buSzPct val="45000"/>
              <a:buFontTx/>
              <a:buBlip>
                <a:blip r:embed="rId4"/>
              </a:buBlip>
              <a:tabLst>
                <a:tab pos="879543" algn="l"/>
              </a:tabLst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Corticoides</a:t>
            </a:r>
          </a:p>
          <a:p>
            <a:pPr marL="840477" indent="-118314">
              <a:buSzPct val="45000"/>
              <a:buFontTx/>
              <a:buBlip>
                <a:blip r:embed="rId4"/>
              </a:buBlip>
              <a:tabLst>
                <a:tab pos="879543" algn="l"/>
              </a:tabLst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Anti-epilépticos</a:t>
            </a:r>
          </a:p>
          <a:p>
            <a:pPr marL="840477" indent="-118314">
              <a:buSzPct val="45000"/>
              <a:buFontTx/>
              <a:buBlip>
                <a:blip r:embed="rId4"/>
              </a:buBlip>
              <a:tabLst>
                <a:tab pos="879543" algn="l"/>
              </a:tabLst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Rifampicina</a:t>
            </a:r>
          </a:p>
          <a:p>
            <a:pPr marL="840477" indent="-118314">
              <a:buSzPct val="45000"/>
              <a:buFontTx/>
              <a:buBlip>
                <a:blip r:embed="rId4"/>
              </a:buBlip>
              <a:tabLst>
                <a:tab pos="879543" algn="l"/>
              </a:tabLst>
              <a:defRPr sz="1800"/>
            </a:pPr>
            <a:r>
              <a:rPr sz="1700" dirty="0">
                <a:latin typeface="Arial" pitchFamily="34" charset="0"/>
                <a:ea typeface="ＭＳ Ｐゴシック" pitchFamily="34" charset="-128"/>
              </a:rPr>
              <a:t>Hierba San Juan</a:t>
            </a:r>
          </a:p>
        </p:txBody>
      </p:sp>
      <p:sp>
        <p:nvSpPr>
          <p:cNvPr id="66" name="Shape 66"/>
          <p:cNvSpPr/>
          <p:nvPr/>
        </p:nvSpPr>
        <p:spPr>
          <a:xfrm>
            <a:off x="8397479" y="3714750"/>
            <a:ext cx="662583" cy="452438"/>
          </a:xfrm>
          <a:prstGeom prst="pentagon">
            <a:avLst/>
          </a:prstGeom>
          <a:gradFill>
            <a:gsLst>
              <a:gs pos="0">
                <a:srgbClr val="FF4C4B"/>
              </a:gs>
              <a:gs pos="100000">
                <a:srgbClr val="EBEBEB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1500" b="1"/>
            </a:lvl1pPr>
          </a:lstStyle>
          <a:p>
            <a:pPr>
              <a:defRPr sz="1800" b="0"/>
            </a:pPr>
            <a:r>
              <a:rPr sz="1100" b="0">
                <a:latin typeface="Arial" pitchFamily="34" charset="0"/>
                <a:ea typeface="ＭＳ Ｐゴシック" pitchFamily="34" charset="-128"/>
              </a:rPr>
              <a:t>Resp</a:t>
            </a:r>
          </a:p>
        </p:txBody>
      </p:sp>
      <p:sp>
        <p:nvSpPr>
          <p:cNvPr id="67" name="Shape 67"/>
          <p:cNvSpPr/>
          <p:nvPr/>
        </p:nvSpPr>
        <p:spPr>
          <a:xfrm>
            <a:off x="6273999" y="3689350"/>
            <a:ext cx="664369" cy="455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7A4A54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/>
          </a:extLst>
        </p:spPr>
        <p:txBody>
          <a:bodyPr lIns="0" tIns="0" rIns="0" bIns="0" anchor="ctr"/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lang="es-ES" sz="1100" b="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     EA</a:t>
            </a:r>
            <a:endParaRPr sz="1100" b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7127677" y="3689350"/>
            <a:ext cx="1080492" cy="455613"/>
          </a:xfrm>
          <a:prstGeom prst="leftRightArrow">
            <a:avLst>
              <a:gd name="adj1" fmla="val 32000"/>
              <a:gd name="adj2" fmla="val 63558"/>
            </a:avLst>
          </a:prstGeom>
          <a:blipFill>
            <a:blip r:embed="rId2" cstate="print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9" name="Shape 69"/>
          <p:cNvSpPr>
            <a:spLocks noChangeArrowheads="1"/>
          </p:cNvSpPr>
          <p:nvPr/>
        </p:nvSpPr>
        <p:spPr bwMode="auto">
          <a:xfrm>
            <a:off x="964407" y="4929188"/>
            <a:ext cx="8599290" cy="1427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5717" tIns="35717" rIns="35717" bIns="35717" anchor="ctr">
            <a:spAutoFit/>
          </a:bodyPr>
          <a:lstStyle/>
          <a:p>
            <a:pPr algn="ctr"/>
            <a:r>
              <a:rPr lang="es-ES" sz="2200" b="1" dirty="0" smtClean="0"/>
              <a:t>Algunos </a:t>
            </a:r>
            <a:r>
              <a:rPr lang="es-ES" sz="2200" b="1" dirty="0" err="1" smtClean="0"/>
              <a:t>ITKs</a:t>
            </a:r>
            <a:r>
              <a:rPr lang="es-ES" sz="2200" b="1" dirty="0" smtClean="0"/>
              <a:t> pueden </a:t>
            </a:r>
            <a:r>
              <a:rPr lang="es-ES" sz="2200" b="1" dirty="0"/>
              <a:t>interferir con:</a:t>
            </a:r>
          </a:p>
          <a:p>
            <a:pPr algn="ctr"/>
            <a:r>
              <a:rPr lang="es-ES" sz="2200" b="1" dirty="0" err="1"/>
              <a:t>Ciclosporina</a:t>
            </a:r>
            <a:r>
              <a:rPr lang="es-ES" sz="2200" b="1" dirty="0"/>
              <a:t> y otros inmunosupresores, </a:t>
            </a:r>
            <a:r>
              <a:rPr lang="es-ES" sz="2200" b="1" dirty="0" err="1"/>
              <a:t>ergotamina</a:t>
            </a:r>
            <a:r>
              <a:rPr lang="es-ES" sz="2200" b="1" dirty="0"/>
              <a:t>, </a:t>
            </a:r>
            <a:r>
              <a:rPr lang="es-ES" sz="2200" b="1" dirty="0" err="1"/>
              <a:t>fentanilo</a:t>
            </a:r>
            <a:r>
              <a:rPr lang="es-ES" sz="2200" b="1" dirty="0"/>
              <a:t>, </a:t>
            </a:r>
            <a:r>
              <a:rPr lang="es-ES" sz="2200" b="1" dirty="0" err="1"/>
              <a:t>bortezomib</a:t>
            </a:r>
            <a:r>
              <a:rPr lang="es-ES" sz="2200" b="1" dirty="0"/>
              <a:t>, </a:t>
            </a:r>
            <a:r>
              <a:rPr lang="es-ES" sz="2200" b="1" dirty="0" err="1"/>
              <a:t>quinidina</a:t>
            </a:r>
            <a:r>
              <a:rPr lang="es-ES" sz="2200" b="1" dirty="0"/>
              <a:t>, </a:t>
            </a:r>
            <a:r>
              <a:rPr lang="es-ES" sz="2200" b="1" dirty="0" err="1"/>
              <a:t>Sintrom</a:t>
            </a:r>
            <a:r>
              <a:rPr lang="es-ES" sz="2200" b="1" dirty="0"/>
              <a:t>, ansiolíticos, </a:t>
            </a:r>
            <a:r>
              <a:rPr lang="es-ES" sz="2200" b="1" dirty="0" err="1"/>
              <a:t>estatinas</a:t>
            </a:r>
            <a:r>
              <a:rPr lang="es-ES" sz="2200" b="1" dirty="0"/>
              <a:t>, anti-c</a:t>
            </a:r>
            <a:r>
              <a:rPr lang="en-US" sz="2200" b="1" dirty="0"/>
              <a:t>á</a:t>
            </a:r>
            <a:r>
              <a:rPr lang="es-ES" sz="2200" b="1" dirty="0" err="1"/>
              <a:t>lcicos</a:t>
            </a:r>
            <a:r>
              <a:rPr lang="es-ES" sz="2200" b="1" dirty="0"/>
              <a:t> y otros.</a:t>
            </a:r>
          </a:p>
        </p:txBody>
      </p:sp>
      <p:sp>
        <p:nvSpPr>
          <p:cNvPr id="23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2015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(left)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(left)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(left)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 advAuto="0"/>
      <p:bldP spid="51" grpId="0" animBg="1" advAuto="0"/>
      <p:bldP spid="52" grpId="0" animBg="1" advAuto="0"/>
      <p:bldP spid="52" grpId="1" animBg="1" advAuto="0"/>
      <p:bldP spid="53" grpId="0" animBg="1" advAuto="0"/>
      <p:bldP spid="53" grpId="1" animBg="1" advAuto="0"/>
      <p:bldP spid="54" grpId="0" animBg="1" advAuto="0"/>
      <p:bldP spid="54" grpId="1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2" grpId="0" animBg="1" advAuto="0"/>
      <p:bldP spid="63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Line 3"/>
          <p:cNvSpPr>
            <a:spLocks noChangeShapeType="1"/>
          </p:cNvSpPr>
          <p:nvPr/>
        </p:nvSpPr>
        <p:spPr bwMode="auto">
          <a:xfrm>
            <a:off x="1519238" y="1143000"/>
            <a:ext cx="81613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/>
          <a:p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534988" y="332656"/>
            <a:ext cx="83134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dirty="0" smtClean="0">
                <a:solidFill>
                  <a:srgbClr val="003399"/>
                </a:solidFill>
              </a:rPr>
              <a:t>Muchas gracias por la atención !</a:t>
            </a:r>
            <a:endParaRPr lang="es-ES" sz="4400" dirty="0"/>
          </a:p>
        </p:txBody>
      </p:sp>
      <p:pic>
        <p:nvPicPr>
          <p:cNvPr id="108546" name="Picture 2" descr="http://www.msfullhair.com/wp-content/uploads/2014/08/alopecia-areata-ruxolitinib-c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1212" y="1268760"/>
            <a:ext cx="5040560" cy="4491021"/>
          </a:xfrm>
          <a:prstGeom prst="rect">
            <a:avLst/>
          </a:prstGeom>
          <a:noFill/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3055268" y="5445224"/>
            <a:ext cx="6841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3600" b="1" dirty="0" err="1" smtClean="0">
                <a:solidFill>
                  <a:srgbClr val="002060"/>
                </a:solidFill>
              </a:rPr>
              <a:t>giraldocastellano</a:t>
            </a:r>
            <a:r>
              <a:rPr lang="es-ES" sz="3600" b="1" dirty="0" smtClean="0">
                <a:solidFill>
                  <a:srgbClr val="002060"/>
                </a:solidFill>
              </a:rPr>
              <a:t> @gmail.com</a:t>
            </a:r>
            <a:endParaRPr lang="es-E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1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http://t0.gstatic.com/images?q=tbn:ANd9GcTi3L2nxflAsIJBWbH1Fyo74kfcHMhLGQKOydeGqbKMBSxHqDeC0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25" y="115888"/>
            <a:ext cx="47609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25" y="3284538"/>
            <a:ext cx="360045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32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9225" y="115888"/>
            <a:ext cx="2343150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322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15888"/>
            <a:ext cx="2833687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32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284538"/>
            <a:ext cx="6332537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370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9A142-B19F-4E59-8081-C87AC9757326}" type="slidenum">
              <a:rPr lang="es-ES"/>
              <a:pPr>
                <a:defRPr/>
              </a:pPr>
              <a:t>8</a:t>
            </a:fld>
            <a:endParaRPr lang="es-ES"/>
          </a:p>
        </p:txBody>
      </p:sp>
      <p:pic>
        <p:nvPicPr>
          <p:cNvPr id="20483" name="Picture 4" descr="images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" y="1557338"/>
            <a:ext cx="3786188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03238" y="176213"/>
            <a:ext cx="2506662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4400"/>
              <a:t>Observar</a:t>
            </a:r>
          </a:p>
        </p:txBody>
      </p:sp>
      <p:pic>
        <p:nvPicPr>
          <p:cNvPr id="20485" name="Picture 6" descr="images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76250"/>
            <a:ext cx="3808412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images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300" y="5013325"/>
            <a:ext cx="11795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 descr="P10100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5888" y="476250"/>
            <a:ext cx="35464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1238" y="3919538"/>
            <a:ext cx="17557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7" descr="Ver imagen en tamaño completo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138" y="328572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8054975" y="6237288"/>
            <a:ext cx="1860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dirty="0">
                <a:solidFill>
                  <a:schemeClr val="accent1"/>
                </a:solidFill>
              </a:rPr>
              <a:t>Noviembre </a:t>
            </a:r>
            <a:r>
              <a:rPr lang="es-ES" dirty="0" smtClean="0">
                <a:solidFill>
                  <a:schemeClr val="accent1"/>
                </a:solidFill>
              </a:rPr>
              <a:t>2014</a:t>
            </a:r>
            <a:endParaRPr lang="es-E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818064"/>
            <a:ext cx="10287000" cy="20399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4350" y="1174840"/>
            <a:ext cx="4683294" cy="4267200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36176" y="1403440"/>
            <a:ext cx="4073714" cy="3810000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43650" y="2698840"/>
            <a:ext cx="2657475" cy="13716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H="1" flipV="1">
            <a:off x="5743575" y="4253004"/>
            <a:ext cx="3296841" cy="1951037"/>
          </a:xfrm>
          <a:custGeom>
            <a:avLst/>
            <a:gdLst>
              <a:gd name="T0" fmla="*/ 2930525 w 1846"/>
              <a:gd name="T1" fmla="*/ 1951037 h 1229"/>
              <a:gd name="T2" fmla="*/ 2930525 w 1846"/>
              <a:gd name="T3" fmla="*/ 1473199 h 1229"/>
              <a:gd name="T4" fmla="*/ 2811463 w 1846"/>
              <a:gd name="T5" fmla="*/ 1473199 h 1229"/>
              <a:gd name="T6" fmla="*/ 2811463 w 1846"/>
              <a:gd name="T7" fmla="*/ 0 h 1229"/>
              <a:gd name="T8" fmla="*/ 0 w 1846"/>
              <a:gd name="T9" fmla="*/ 0 h 1229"/>
              <a:gd name="T10" fmla="*/ 0 w 1846"/>
              <a:gd name="T11" fmla="*/ 1835150 h 1229"/>
              <a:gd name="T12" fmla="*/ 2452688 w 1846"/>
              <a:gd name="T13" fmla="*/ 1835150 h 1229"/>
              <a:gd name="T14" fmla="*/ 2452688 w 1846"/>
              <a:gd name="T15" fmla="*/ 1951037 h 1229"/>
              <a:gd name="T16" fmla="*/ 2930525 w 1846"/>
              <a:gd name="T17" fmla="*/ 1951037 h 12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46"/>
              <a:gd name="T28" fmla="*/ 0 h 1229"/>
              <a:gd name="T29" fmla="*/ 1846 w 1846"/>
              <a:gd name="T30" fmla="*/ 1229 h 12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46" h="1229">
                <a:moveTo>
                  <a:pt x="1846" y="1229"/>
                </a:moveTo>
                <a:lnTo>
                  <a:pt x="1846" y="928"/>
                </a:lnTo>
                <a:lnTo>
                  <a:pt x="1771" y="928"/>
                </a:lnTo>
                <a:lnTo>
                  <a:pt x="1771" y="0"/>
                </a:lnTo>
                <a:lnTo>
                  <a:pt x="0" y="0"/>
                </a:lnTo>
                <a:lnTo>
                  <a:pt x="0" y="1156"/>
                </a:lnTo>
                <a:lnTo>
                  <a:pt x="1545" y="1156"/>
                </a:lnTo>
                <a:lnTo>
                  <a:pt x="1545" y="1229"/>
                </a:lnTo>
                <a:lnTo>
                  <a:pt x="1846" y="1229"/>
                </a:ln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2" name="Pentagon 11"/>
          <p:cNvSpPr/>
          <p:nvPr/>
        </p:nvSpPr>
        <p:spPr>
          <a:xfrm rot="3756051" flipV="1">
            <a:off x="5273799" y="3799523"/>
            <a:ext cx="762000" cy="514350"/>
          </a:xfrm>
          <a:prstGeom prst="homePlate">
            <a:avLst>
              <a:gd name="adj" fmla="val 84210"/>
            </a:avLst>
          </a:prstGeom>
          <a:solidFill>
            <a:schemeClr val="bg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 flipH="1">
            <a:off x="5743575" y="489041"/>
            <a:ext cx="3296841" cy="1951037"/>
          </a:xfrm>
          <a:custGeom>
            <a:avLst/>
            <a:gdLst>
              <a:gd name="T0" fmla="*/ 2930525 w 1846"/>
              <a:gd name="T1" fmla="*/ 1951037 h 1229"/>
              <a:gd name="T2" fmla="*/ 2930525 w 1846"/>
              <a:gd name="T3" fmla="*/ 1473199 h 1229"/>
              <a:gd name="T4" fmla="*/ 2811463 w 1846"/>
              <a:gd name="T5" fmla="*/ 1473199 h 1229"/>
              <a:gd name="T6" fmla="*/ 2811463 w 1846"/>
              <a:gd name="T7" fmla="*/ 0 h 1229"/>
              <a:gd name="T8" fmla="*/ 0 w 1846"/>
              <a:gd name="T9" fmla="*/ 0 h 1229"/>
              <a:gd name="T10" fmla="*/ 0 w 1846"/>
              <a:gd name="T11" fmla="*/ 1835150 h 1229"/>
              <a:gd name="T12" fmla="*/ 2452688 w 1846"/>
              <a:gd name="T13" fmla="*/ 1835150 h 1229"/>
              <a:gd name="T14" fmla="*/ 2452688 w 1846"/>
              <a:gd name="T15" fmla="*/ 1951037 h 1229"/>
              <a:gd name="T16" fmla="*/ 2930525 w 1846"/>
              <a:gd name="T17" fmla="*/ 1951037 h 12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46"/>
              <a:gd name="T28" fmla="*/ 0 h 1229"/>
              <a:gd name="T29" fmla="*/ 1846 w 1846"/>
              <a:gd name="T30" fmla="*/ 1229 h 12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46" h="1229">
                <a:moveTo>
                  <a:pt x="1846" y="1229"/>
                </a:moveTo>
                <a:lnTo>
                  <a:pt x="1846" y="928"/>
                </a:lnTo>
                <a:lnTo>
                  <a:pt x="1771" y="928"/>
                </a:lnTo>
                <a:lnTo>
                  <a:pt x="1771" y="0"/>
                </a:lnTo>
                <a:lnTo>
                  <a:pt x="0" y="0"/>
                </a:lnTo>
                <a:lnTo>
                  <a:pt x="0" y="1156"/>
                </a:lnTo>
                <a:lnTo>
                  <a:pt x="1545" y="1156"/>
                </a:lnTo>
                <a:lnTo>
                  <a:pt x="1545" y="1229"/>
                </a:lnTo>
                <a:lnTo>
                  <a:pt x="1846" y="1229"/>
                </a:ln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15108" y="1844824"/>
            <a:ext cx="3582687" cy="2895600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 rot="17843949">
            <a:off x="5359523" y="2351724"/>
            <a:ext cx="762000" cy="514350"/>
          </a:xfrm>
          <a:prstGeom prst="homePlate">
            <a:avLst>
              <a:gd name="adj" fmla="val 84210"/>
            </a:avLst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684922" y="3131976"/>
            <a:ext cx="857250" cy="457200"/>
          </a:xfrm>
          <a:prstGeom prst="homePlate">
            <a:avLst>
              <a:gd name="adj" fmla="val 84210"/>
            </a:avLst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629150" y="2698840"/>
            <a:ext cx="1371600" cy="12954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9">
            <a:solidFill>
              <a:srgbClr val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metal">
            <a:bevelT w="139700" h="139700" prst="divot"/>
          </a:sp3d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ＭＳ Ｐゴシック" charset="0"/>
            </a:endParaRPr>
          </a:p>
        </p:txBody>
      </p:sp>
      <p:sp>
        <p:nvSpPr>
          <p:cNvPr id="48155" name="Title 18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s-ES" sz="4000" smtClean="0">
                <a:solidFill>
                  <a:schemeClr val="bg1"/>
                </a:solidFill>
                <a:latin typeface="Franklin Gothic Medium Cond" pitchFamily="34" charset="0"/>
              </a:rPr>
              <a:t>Claves diagnósticas</a:t>
            </a:r>
            <a:endParaRPr lang="en-US" altLang="es-ES" sz="4000" smtClean="0">
              <a:solidFill>
                <a:schemeClr val="bg1"/>
              </a:solidFill>
            </a:endParaRPr>
          </a:p>
        </p:txBody>
      </p:sp>
      <p:sp>
        <p:nvSpPr>
          <p:cNvPr id="48156" name="TextBox 19"/>
          <p:cNvSpPr txBox="1">
            <a:spLocks noChangeArrowheads="1"/>
          </p:cNvSpPr>
          <p:nvPr/>
        </p:nvSpPr>
        <p:spPr bwMode="auto">
          <a:xfrm>
            <a:off x="2064544" y="2470150"/>
            <a:ext cx="27360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s-ES" sz="2400" b="1" u="sng" dirty="0">
                <a:latin typeface="Calibri" pitchFamily="34" charset="0"/>
              </a:rPr>
              <a:t>Dolor </a:t>
            </a:r>
          </a:p>
          <a:p>
            <a:r>
              <a:rPr lang="en-US" altLang="es-ES" sz="2400" b="1" u="sng" dirty="0" err="1" smtClean="0">
                <a:latin typeface="Calibri" pitchFamily="34" charset="0"/>
              </a:rPr>
              <a:t>Cansancio</a:t>
            </a:r>
            <a:endParaRPr lang="en-US" altLang="es-ES" sz="2400" b="1" u="sng" dirty="0">
              <a:latin typeface="Calibri" pitchFamily="34" charset="0"/>
            </a:endParaRPr>
          </a:p>
          <a:p>
            <a:r>
              <a:rPr lang="en-US" altLang="es-ES" sz="2400" b="1" u="sng" dirty="0" err="1" smtClean="0">
                <a:latin typeface="Calibri" pitchFamily="34" charset="0"/>
              </a:rPr>
              <a:t>Trombosis</a:t>
            </a:r>
            <a:endParaRPr lang="en-US" altLang="es-ES" sz="2400" b="1" u="sng" dirty="0">
              <a:latin typeface="Calibri" pitchFamily="34" charset="0"/>
            </a:endParaRPr>
          </a:p>
          <a:p>
            <a:r>
              <a:rPr lang="en-US" altLang="es-ES" sz="2400" b="1" u="sng" dirty="0" err="1" smtClean="0">
                <a:latin typeface="Calibri" pitchFamily="34" charset="0"/>
              </a:rPr>
              <a:t>Hemorragías</a:t>
            </a:r>
            <a:endParaRPr lang="en-US" altLang="es-ES" sz="2400" b="1" u="sng" dirty="0" smtClean="0">
              <a:latin typeface="Calibri" pitchFamily="34" charset="0"/>
            </a:endParaRPr>
          </a:p>
          <a:p>
            <a:r>
              <a:rPr lang="en-US" altLang="es-ES" sz="2400" b="1" u="sng" dirty="0" err="1" smtClean="0">
                <a:latin typeface="Calibri" pitchFamily="34" charset="0"/>
              </a:rPr>
              <a:t>Picor</a:t>
            </a:r>
            <a:endParaRPr lang="en-US" altLang="es-ES" sz="2000" dirty="0"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86475" y="531814"/>
            <a:ext cx="29450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s-ES" sz="2400" b="1" u="sng" dirty="0" err="1" smtClean="0">
                <a:latin typeface="Calibri" pitchFamily="34" charset="0"/>
              </a:rPr>
              <a:t>Recuentos</a:t>
            </a:r>
            <a:r>
              <a:rPr lang="en-US" altLang="es-ES" sz="2400" b="1" u="sng" dirty="0" smtClean="0">
                <a:latin typeface="Calibri" pitchFamily="34" charset="0"/>
              </a:rPr>
              <a:t> </a:t>
            </a:r>
            <a:r>
              <a:rPr lang="en-US" altLang="es-ES" sz="2400" b="1" u="sng" dirty="0" err="1" smtClean="0">
                <a:latin typeface="Calibri" pitchFamily="34" charset="0"/>
              </a:rPr>
              <a:t>celulares</a:t>
            </a:r>
            <a:endParaRPr lang="en-US" altLang="es-ES" sz="2400" b="1" u="sng" dirty="0">
              <a:latin typeface="Calibri" pitchFamily="34" charset="0"/>
            </a:endParaRPr>
          </a:p>
          <a:p>
            <a:r>
              <a:rPr lang="en-US" altLang="es-ES" sz="2400" b="1" u="sng" dirty="0" err="1" smtClean="0">
                <a:latin typeface="Calibri" pitchFamily="34" charset="0"/>
              </a:rPr>
              <a:t>Bioquímica</a:t>
            </a:r>
            <a:endParaRPr lang="en-US" altLang="es-ES" sz="2400" b="1" u="sng" dirty="0">
              <a:latin typeface="Calibri" pitchFamily="34" charset="0"/>
            </a:endParaRPr>
          </a:p>
          <a:p>
            <a:r>
              <a:rPr lang="en-US" altLang="es-ES" sz="2400" b="1" u="sng" dirty="0" err="1">
                <a:latin typeface="Calibri" pitchFamily="34" charset="0"/>
              </a:rPr>
              <a:t>Estudio</a:t>
            </a:r>
            <a:r>
              <a:rPr lang="en-US" altLang="es-ES" sz="2400" b="1" u="sng" dirty="0">
                <a:latin typeface="Calibri" pitchFamily="34" charset="0"/>
              </a:rPr>
              <a:t> </a:t>
            </a:r>
            <a:r>
              <a:rPr lang="en-US" altLang="es-ES" sz="2400" b="1" u="sng" dirty="0" err="1" smtClean="0">
                <a:latin typeface="Calibri" pitchFamily="34" charset="0"/>
              </a:rPr>
              <a:t>genético</a:t>
            </a:r>
            <a:r>
              <a:rPr lang="en-US" altLang="es-ES" sz="2400" b="1" u="sng" dirty="0" smtClean="0">
                <a:latin typeface="Calibri" pitchFamily="34" charset="0"/>
              </a:rPr>
              <a:t> y molecular</a:t>
            </a:r>
            <a:endParaRPr lang="en-US" altLang="es-ES" sz="2400" dirty="0">
              <a:latin typeface="Calibri" pitchFamily="34" charset="0"/>
            </a:endParaRPr>
          </a:p>
        </p:txBody>
      </p:sp>
      <p:sp>
        <p:nvSpPr>
          <p:cNvPr id="48160" name="TextBox 23"/>
          <p:cNvSpPr txBox="1">
            <a:spLocks noChangeArrowheads="1"/>
          </p:cNvSpPr>
          <p:nvPr/>
        </p:nvSpPr>
        <p:spPr bwMode="auto">
          <a:xfrm>
            <a:off x="4629150" y="3087688"/>
            <a:ext cx="1457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s-ES" sz="2400" b="1" dirty="0" smtClean="0">
                <a:latin typeface="Calibri" pitchFamily="34" charset="0"/>
              </a:rPr>
              <a:t>NMPC</a:t>
            </a:r>
            <a:endParaRPr lang="en-US" altLang="es-ES" sz="2400" b="1" dirty="0">
              <a:latin typeface="Calibri" pitchFamily="34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 cstate="print"/>
          <a:srcRect l="8820" t="38789" r="17950" b="16298"/>
          <a:stretch>
            <a:fillRect/>
          </a:stretch>
        </p:blipFill>
        <p:spPr bwMode="auto">
          <a:xfrm>
            <a:off x="6727676" y="2780928"/>
            <a:ext cx="18843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0151"/>
          <p:cNvPicPr>
            <a:picLocks noChangeAspect="1" noChangeArrowheads="1"/>
          </p:cNvPicPr>
          <p:nvPr/>
        </p:nvPicPr>
        <p:blipFill>
          <a:blip r:embed="rId4" cstate="print"/>
          <a:srcRect t="20479" b="14672"/>
          <a:stretch>
            <a:fillRect/>
          </a:stretch>
        </p:blipFill>
        <p:spPr bwMode="auto">
          <a:xfrm>
            <a:off x="5791572" y="4581128"/>
            <a:ext cx="324036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Borde">
  <a:themeElements>
    <a:clrScheme name="Bord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resentacion-ppt-2">
  <a:themeElements>
    <a:clrScheme name="presentacion-ppt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on-ppt-2">
      <a:majorFont>
        <a:latin typeface="Verdan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presentacion-ppt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-ppt-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-ppt-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-ppt-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-ppt-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on-ppt-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n-ppt-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n-ppt-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n-ppt-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n-ppt-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n-ppt-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on-ppt-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3571</TotalTime>
  <Words>2155</Words>
  <Application>Microsoft Office PowerPoint</Application>
  <PresentationFormat>Diapositivas de 35 mm</PresentationFormat>
  <Paragraphs>507</Paragraphs>
  <Slides>78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82" baseType="lpstr">
      <vt:lpstr>Borde</vt:lpstr>
      <vt:lpstr>2_presentacion-ppt-2</vt:lpstr>
      <vt:lpstr>8_Diseño predeterminado</vt:lpstr>
      <vt:lpstr>Imagen de mapa de bits</vt:lpstr>
      <vt:lpstr>Diapositiva 1</vt:lpstr>
      <vt:lpstr>Sangre</vt:lpstr>
      <vt:lpstr>Diapositiva 3</vt:lpstr>
      <vt:lpstr>Diapositiva 4</vt:lpstr>
      <vt:lpstr>Neoplasias mieloproliferativas crónicas</vt:lpstr>
      <vt:lpstr>Neoplasias mieloproliferativas crónicas</vt:lpstr>
      <vt:lpstr>Diapositiva 7</vt:lpstr>
      <vt:lpstr>Diapositiva 8</vt:lpstr>
      <vt:lpstr>Claves diagnósticas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Neoplasias mieloproliferativas crónicas. OMS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JAK2. Funciones</vt:lpstr>
      <vt:lpstr>JAK2. Funciones</vt:lpstr>
      <vt:lpstr>JAK2. Funciones</vt:lpstr>
      <vt:lpstr>Diapositiva 35</vt:lpstr>
      <vt:lpstr>Diapositiva 36</vt:lpstr>
      <vt:lpstr>Diapositiva 37</vt:lpstr>
      <vt:lpstr>Trombocitemia Esencial</vt:lpstr>
      <vt:lpstr>Diapositiva 39</vt:lpstr>
      <vt:lpstr>Trombocitemia Esencial</vt:lpstr>
      <vt:lpstr>Mutaciones</vt:lpstr>
      <vt:lpstr>Trombocitemia Esencial</vt:lpstr>
      <vt:lpstr>Trombocitemia Esencial. Factores de riesgo</vt:lpstr>
      <vt:lpstr>Trombocitemia Esencial. Prevención de complicaciones</vt:lpstr>
      <vt:lpstr>Diapositiva 45</vt:lpstr>
      <vt:lpstr>Trombocitemia Esencial. Pronóstico</vt:lpstr>
      <vt:lpstr>Diapositiva 47</vt:lpstr>
      <vt:lpstr>Trombosis</vt:lpstr>
      <vt:lpstr>Trombosis</vt:lpstr>
      <vt:lpstr>Trombosis</vt:lpstr>
      <vt:lpstr>Trombosis</vt:lpstr>
      <vt:lpstr>Trombosis</vt:lpstr>
      <vt:lpstr>Diapositiva 53</vt:lpstr>
      <vt:lpstr>Mielofibrosis</vt:lpstr>
      <vt:lpstr>Mielofibrosis</vt:lpstr>
      <vt:lpstr>Mielofibrosis</vt:lpstr>
      <vt:lpstr>Mielofibrosis</vt:lpstr>
      <vt:lpstr>Mielofibrosis</vt:lpstr>
      <vt:lpstr>Mielofibrosis</vt:lpstr>
      <vt:lpstr>Diapositiva 60</vt:lpstr>
      <vt:lpstr>Diapositiva 61</vt:lpstr>
      <vt:lpstr>Diapositiva 62</vt:lpstr>
      <vt:lpstr>Diapositiva 63</vt:lpstr>
      <vt:lpstr>Trombocitemia Esencial. Pronóstico</vt:lpstr>
      <vt:lpstr>Mielofibrosis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Métodos de estudio de las proteínas</dc:title>
  <dc:creator>Win7</dc:creator>
  <cp:lastModifiedBy>Usuario</cp:lastModifiedBy>
  <cp:revision>193</cp:revision>
  <dcterms:created xsi:type="dcterms:W3CDTF">2010-01-28T18:55:28Z</dcterms:created>
  <dcterms:modified xsi:type="dcterms:W3CDTF">2015-11-29T10:10:14Z</dcterms:modified>
</cp:coreProperties>
</file>